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11"/>
  </p:notesMasterIdLst>
  <p:sldIdLst>
    <p:sldId id="579" r:id="rId5"/>
    <p:sldId id="547" r:id="rId6"/>
    <p:sldId id="548" r:id="rId7"/>
    <p:sldId id="494" r:id="rId8"/>
    <p:sldId id="570" r:id="rId9"/>
    <p:sldId id="495" r:id="rId10"/>
    <p:sldId id="546" r:id="rId11"/>
    <p:sldId id="496" r:id="rId12"/>
    <p:sldId id="549" r:id="rId13"/>
    <p:sldId id="551" r:id="rId14"/>
    <p:sldId id="569" r:id="rId15"/>
    <p:sldId id="552" r:id="rId16"/>
    <p:sldId id="553" r:id="rId17"/>
    <p:sldId id="559" r:id="rId18"/>
    <p:sldId id="560" r:id="rId19"/>
    <p:sldId id="561" r:id="rId20"/>
    <p:sldId id="567" r:id="rId21"/>
    <p:sldId id="562" r:id="rId22"/>
    <p:sldId id="563" r:id="rId23"/>
    <p:sldId id="565" r:id="rId24"/>
    <p:sldId id="564" r:id="rId25"/>
    <p:sldId id="554" r:id="rId26"/>
    <p:sldId id="555" r:id="rId27"/>
    <p:sldId id="566" r:id="rId28"/>
    <p:sldId id="556" r:id="rId29"/>
    <p:sldId id="557" r:id="rId30"/>
    <p:sldId id="558" r:id="rId31"/>
    <p:sldId id="508" r:id="rId32"/>
    <p:sldId id="571" r:id="rId33"/>
    <p:sldId id="509" r:id="rId34"/>
    <p:sldId id="510" r:id="rId35"/>
    <p:sldId id="511" r:id="rId36"/>
    <p:sldId id="512" r:id="rId37"/>
    <p:sldId id="513" r:id="rId38"/>
    <p:sldId id="533" r:id="rId39"/>
    <p:sldId id="514" r:id="rId40"/>
    <p:sldId id="438" r:id="rId41"/>
    <p:sldId id="464" r:id="rId42"/>
    <p:sldId id="465" r:id="rId43"/>
    <p:sldId id="578" r:id="rId44"/>
    <p:sldId id="577" r:id="rId45"/>
    <p:sldId id="466" r:id="rId46"/>
    <p:sldId id="545" r:id="rId47"/>
    <p:sldId id="467" r:id="rId48"/>
    <p:sldId id="468" r:id="rId49"/>
    <p:sldId id="469" r:id="rId50"/>
    <p:sldId id="470" r:id="rId51"/>
    <p:sldId id="489" r:id="rId52"/>
    <p:sldId id="472" r:id="rId53"/>
    <p:sldId id="575" r:id="rId54"/>
    <p:sldId id="572" r:id="rId55"/>
    <p:sldId id="474" r:id="rId56"/>
    <p:sldId id="475" r:id="rId57"/>
    <p:sldId id="476" r:id="rId58"/>
    <p:sldId id="477" r:id="rId59"/>
    <p:sldId id="478" r:id="rId60"/>
    <p:sldId id="479" r:id="rId61"/>
    <p:sldId id="480" r:id="rId62"/>
    <p:sldId id="481" r:id="rId63"/>
    <p:sldId id="482" r:id="rId64"/>
    <p:sldId id="483" r:id="rId65"/>
    <p:sldId id="573" r:id="rId66"/>
    <p:sldId id="574" r:id="rId67"/>
    <p:sldId id="484" r:id="rId68"/>
    <p:sldId id="485" r:id="rId69"/>
    <p:sldId id="486" r:id="rId70"/>
    <p:sldId id="487" r:id="rId71"/>
    <p:sldId id="488" r:id="rId72"/>
    <p:sldId id="530" r:id="rId73"/>
    <p:sldId id="576" r:id="rId74"/>
    <p:sldId id="490" r:id="rId75"/>
    <p:sldId id="491" r:id="rId76"/>
    <p:sldId id="492" r:id="rId77"/>
    <p:sldId id="520" r:id="rId78"/>
    <p:sldId id="354" r:id="rId79"/>
    <p:sldId id="521" r:id="rId80"/>
    <p:sldId id="522" r:id="rId81"/>
    <p:sldId id="523" r:id="rId82"/>
    <p:sldId id="359" r:id="rId83"/>
    <p:sldId id="358" r:id="rId84"/>
    <p:sldId id="524" r:id="rId85"/>
    <p:sldId id="360" r:id="rId86"/>
    <p:sldId id="525" r:id="rId87"/>
    <p:sldId id="527" r:id="rId88"/>
    <p:sldId id="526" r:id="rId89"/>
    <p:sldId id="528" r:id="rId90"/>
    <p:sldId id="355" r:id="rId91"/>
    <p:sldId id="446" r:id="rId92"/>
    <p:sldId id="447" r:id="rId93"/>
    <p:sldId id="448" r:id="rId94"/>
    <p:sldId id="449" r:id="rId95"/>
    <p:sldId id="450" r:id="rId96"/>
    <p:sldId id="451" r:id="rId97"/>
    <p:sldId id="453" r:id="rId98"/>
    <p:sldId id="454" r:id="rId99"/>
    <p:sldId id="455" r:id="rId100"/>
    <p:sldId id="456" r:id="rId101"/>
    <p:sldId id="457" r:id="rId102"/>
    <p:sldId id="458" r:id="rId103"/>
    <p:sldId id="459" r:id="rId104"/>
    <p:sldId id="460" r:id="rId105"/>
    <p:sldId id="461" r:id="rId106"/>
    <p:sldId id="462" r:id="rId107"/>
    <p:sldId id="463" r:id="rId108"/>
    <p:sldId id="580" r:id="rId109"/>
    <p:sldId id="581" r:id="rId110"/>
  </p:sldIdLst>
  <p:sldSz cx="10058400" cy="68580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269">
          <p15:clr>
            <a:srgbClr val="A4A3A4"/>
          </p15:clr>
        </p15:guide>
        <p15:guide id="2" pos="374">
          <p15:clr>
            <a:srgbClr val="A4A3A4"/>
          </p15:clr>
        </p15:guide>
        <p15:guide id="3" pos="2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F7FA"/>
    <a:srgbClr val="CCFFCC"/>
    <a:srgbClr val="99FFCC"/>
    <a:srgbClr val="CCECFF"/>
    <a:srgbClr val="E8F4F8"/>
    <a:srgbClr val="CCFFFF"/>
    <a:srgbClr val="AFEBEA"/>
    <a:srgbClr val="E4FCF9"/>
    <a:srgbClr val="002C78"/>
    <a:srgbClr val="2143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Светлый стиль 2 - акцент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C2FFA5D-87B4-456A-9821-1D502468CF0F}" styleName="Стиль из темы 1 - акцент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304" autoAdjust="0"/>
    <p:restoredTop sz="92409" autoAdjust="0"/>
  </p:normalViewPr>
  <p:slideViewPr>
    <p:cSldViewPr>
      <p:cViewPr>
        <p:scale>
          <a:sx n="90" d="100"/>
          <a:sy n="90" d="100"/>
        </p:scale>
        <p:origin x="1096" y="224"/>
      </p:cViewPr>
      <p:guideLst>
        <p:guide orient="horz" pos="4269"/>
        <p:guide pos="374"/>
        <p:guide pos="21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01" Type="http://schemas.openxmlformats.org/officeDocument/2006/relationships/slide" Target="slides/slide97.xml"/><Relationship Id="rId102" Type="http://schemas.openxmlformats.org/officeDocument/2006/relationships/slide" Target="slides/slide98.xml"/><Relationship Id="rId103" Type="http://schemas.openxmlformats.org/officeDocument/2006/relationships/slide" Target="slides/slide99.xml"/><Relationship Id="rId104" Type="http://schemas.openxmlformats.org/officeDocument/2006/relationships/slide" Target="slides/slide100.xml"/><Relationship Id="rId105" Type="http://schemas.openxmlformats.org/officeDocument/2006/relationships/slide" Target="slides/slide101.xml"/><Relationship Id="rId106" Type="http://schemas.openxmlformats.org/officeDocument/2006/relationships/slide" Target="slides/slide102.xml"/><Relationship Id="rId107" Type="http://schemas.openxmlformats.org/officeDocument/2006/relationships/slide" Target="slides/slide103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8" Type="http://schemas.openxmlformats.org/officeDocument/2006/relationships/slide" Target="slides/slide104.xml"/><Relationship Id="rId109" Type="http://schemas.openxmlformats.org/officeDocument/2006/relationships/slide" Target="slides/slide10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<Relationship Id="rId50" Type="http://schemas.openxmlformats.org/officeDocument/2006/relationships/slide" Target="slides/slide46.xml"/><Relationship Id="rId51" Type="http://schemas.openxmlformats.org/officeDocument/2006/relationships/slide" Target="slides/slide47.xml"/><Relationship Id="rId52" Type="http://schemas.openxmlformats.org/officeDocument/2006/relationships/slide" Target="slides/slide48.xml"/><Relationship Id="rId53" Type="http://schemas.openxmlformats.org/officeDocument/2006/relationships/slide" Target="slides/slide49.xml"/><Relationship Id="rId54" Type="http://schemas.openxmlformats.org/officeDocument/2006/relationships/slide" Target="slides/slide50.xml"/><Relationship Id="rId55" Type="http://schemas.openxmlformats.org/officeDocument/2006/relationships/slide" Target="slides/slide51.xml"/><Relationship Id="rId56" Type="http://schemas.openxmlformats.org/officeDocument/2006/relationships/slide" Target="slides/slide52.xml"/><Relationship Id="rId57" Type="http://schemas.openxmlformats.org/officeDocument/2006/relationships/slide" Target="slides/slide53.xml"/><Relationship Id="rId58" Type="http://schemas.openxmlformats.org/officeDocument/2006/relationships/slide" Target="slides/slide54.xml"/><Relationship Id="rId59" Type="http://schemas.openxmlformats.org/officeDocument/2006/relationships/slide" Target="slides/slide55.xml"/><Relationship Id="rId70" Type="http://schemas.openxmlformats.org/officeDocument/2006/relationships/slide" Target="slides/slide66.xml"/><Relationship Id="rId71" Type="http://schemas.openxmlformats.org/officeDocument/2006/relationships/slide" Target="slides/slide67.xml"/><Relationship Id="rId72" Type="http://schemas.openxmlformats.org/officeDocument/2006/relationships/slide" Target="slides/slide68.xml"/><Relationship Id="rId73" Type="http://schemas.openxmlformats.org/officeDocument/2006/relationships/slide" Target="slides/slide69.xml"/><Relationship Id="rId74" Type="http://schemas.openxmlformats.org/officeDocument/2006/relationships/slide" Target="slides/slide70.xml"/><Relationship Id="rId75" Type="http://schemas.openxmlformats.org/officeDocument/2006/relationships/slide" Target="slides/slide71.xml"/><Relationship Id="rId76" Type="http://schemas.openxmlformats.org/officeDocument/2006/relationships/slide" Target="slides/slide72.xml"/><Relationship Id="rId77" Type="http://schemas.openxmlformats.org/officeDocument/2006/relationships/slide" Target="slides/slide73.xml"/><Relationship Id="rId78" Type="http://schemas.openxmlformats.org/officeDocument/2006/relationships/slide" Target="slides/slide74.xml"/><Relationship Id="rId79" Type="http://schemas.openxmlformats.org/officeDocument/2006/relationships/slide" Target="slides/slide75.xml"/><Relationship Id="rId110" Type="http://schemas.openxmlformats.org/officeDocument/2006/relationships/slide" Target="slides/slide106.xml"/><Relationship Id="rId90" Type="http://schemas.openxmlformats.org/officeDocument/2006/relationships/slide" Target="slides/slide86.xml"/><Relationship Id="rId91" Type="http://schemas.openxmlformats.org/officeDocument/2006/relationships/slide" Target="slides/slide87.xml"/><Relationship Id="rId92" Type="http://schemas.openxmlformats.org/officeDocument/2006/relationships/slide" Target="slides/slide88.xml"/><Relationship Id="rId93" Type="http://schemas.openxmlformats.org/officeDocument/2006/relationships/slide" Target="slides/slide89.xml"/><Relationship Id="rId94" Type="http://schemas.openxmlformats.org/officeDocument/2006/relationships/slide" Target="slides/slide90.xml"/><Relationship Id="rId95" Type="http://schemas.openxmlformats.org/officeDocument/2006/relationships/slide" Target="slides/slide91.xml"/><Relationship Id="rId96" Type="http://schemas.openxmlformats.org/officeDocument/2006/relationships/slide" Target="slides/slide92.xml"/><Relationship Id="rId97" Type="http://schemas.openxmlformats.org/officeDocument/2006/relationships/slide" Target="slides/slide93.xml"/><Relationship Id="rId98" Type="http://schemas.openxmlformats.org/officeDocument/2006/relationships/slide" Target="slides/slide94.xml"/><Relationship Id="rId99" Type="http://schemas.openxmlformats.org/officeDocument/2006/relationships/slide" Target="slides/slide95.xml"/><Relationship Id="rId111" Type="http://schemas.openxmlformats.org/officeDocument/2006/relationships/notesMaster" Target="notesMasters/notesMaster1.xml"/><Relationship Id="rId112" Type="http://schemas.openxmlformats.org/officeDocument/2006/relationships/presProps" Target="presProps.xml"/><Relationship Id="rId113" Type="http://schemas.openxmlformats.org/officeDocument/2006/relationships/viewProps" Target="viewProps.xml"/><Relationship Id="rId114" Type="http://schemas.openxmlformats.org/officeDocument/2006/relationships/theme" Target="theme/theme1.xml"/><Relationship Id="rId115" Type="http://schemas.openxmlformats.org/officeDocument/2006/relationships/tableStyles" Target="tableStyles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40" Type="http://schemas.openxmlformats.org/officeDocument/2006/relationships/slide" Target="slides/slide36.xml"/><Relationship Id="rId41" Type="http://schemas.openxmlformats.org/officeDocument/2006/relationships/slide" Target="slides/slide37.xml"/><Relationship Id="rId42" Type="http://schemas.openxmlformats.org/officeDocument/2006/relationships/slide" Target="slides/slide38.xml"/><Relationship Id="rId43" Type="http://schemas.openxmlformats.org/officeDocument/2006/relationships/slide" Target="slides/slide39.xml"/><Relationship Id="rId44" Type="http://schemas.openxmlformats.org/officeDocument/2006/relationships/slide" Target="slides/slide40.xml"/><Relationship Id="rId45" Type="http://schemas.openxmlformats.org/officeDocument/2006/relationships/slide" Target="slides/slide41.xml"/><Relationship Id="rId46" Type="http://schemas.openxmlformats.org/officeDocument/2006/relationships/slide" Target="slides/slide42.xml"/><Relationship Id="rId47" Type="http://schemas.openxmlformats.org/officeDocument/2006/relationships/slide" Target="slides/slide43.xml"/><Relationship Id="rId48" Type="http://schemas.openxmlformats.org/officeDocument/2006/relationships/slide" Target="slides/slide44.xml"/><Relationship Id="rId49" Type="http://schemas.openxmlformats.org/officeDocument/2006/relationships/slide" Target="slides/slide45.xml"/><Relationship Id="rId60" Type="http://schemas.openxmlformats.org/officeDocument/2006/relationships/slide" Target="slides/slide56.xml"/><Relationship Id="rId61" Type="http://schemas.openxmlformats.org/officeDocument/2006/relationships/slide" Target="slides/slide57.xml"/><Relationship Id="rId62" Type="http://schemas.openxmlformats.org/officeDocument/2006/relationships/slide" Target="slides/slide58.xml"/><Relationship Id="rId63" Type="http://schemas.openxmlformats.org/officeDocument/2006/relationships/slide" Target="slides/slide59.xml"/><Relationship Id="rId64" Type="http://schemas.openxmlformats.org/officeDocument/2006/relationships/slide" Target="slides/slide60.xml"/><Relationship Id="rId65" Type="http://schemas.openxmlformats.org/officeDocument/2006/relationships/slide" Target="slides/slide61.xml"/><Relationship Id="rId66" Type="http://schemas.openxmlformats.org/officeDocument/2006/relationships/slide" Target="slides/slide62.xml"/><Relationship Id="rId67" Type="http://schemas.openxmlformats.org/officeDocument/2006/relationships/slide" Target="slides/slide63.xml"/><Relationship Id="rId68" Type="http://schemas.openxmlformats.org/officeDocument/2006/relationships/slide" Target="slides/slide64.xml"/><Relationship Id="rId69" Type="http://schemas.openxmlformats.org/officeDocument/2006/relationships/slide" Target="slides/slide65.xml"/><Relationship Id="rId100" Type="http://schemas.openxmlformats.org/officeDocument/2006/relationships/slide" Target="slides/slide96.xml"/><Relationship Id="rId80" Type="http://schemas.openxmlformats.org/officeDocument/2006/relationships/slide" Target="slides/slide76.xml"/><Relationship Id="rId81" Type="http://schemas.openxmlformats.org/officeDocument/2006/relationships/slide" Target="slides/slide77.xml"/><Relationship Id="rId82" Type="http://schemas.openxmlformats.org/officeDocument/2006/relationships/slide" Target="slides/slide78.xml"/><Relationship Id="rId83" Type="http://schemas.openxmlformats.org/officeDocument/2006/relationships/slide" Target="slides/slide79.xml"/><Relationship Id="rId84" Type="http://schemas.openxmlformats.org/officeDocument/2006/relationships/slide" Target="slides/slide80.xml"/><Relationship Id="rId85" Type="http://schemas.openxmlformats.org/officeDocument/2006/relationships/slide" Target="slides/slide81.xml"/><Relationship Id="rId86" Type="http://schemas.openxmlformats.org/officeDocument/2006/relationships/slide" Target="slides/slide82.xml"/><Relationship Id="rId87" Type="http://schemas.openxmlformats.org/officeDocument/2006/relationships/slide" Target="slides/slide83.xml"/><Relationship Id="rId88" Type="http://schemas.openxmlformats.org/officeDocument/2006/relationships/slide" Target="slides/slide84.xml"/><Relationship Id="rId89" Type="http://schemas.openxmlformats.org/officeDocument/2006/relationships/slide" Target="slides/slide8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905B674B-12CC-451C-AB26-4534792A9C31}" type="datetimeFigureOut">
              <a:rPr lang="en-US"/>
              <a:pPr>
                <a:defRPr/>
              </a:pPr>
              <a:t>9/7/17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14400" y="685800"/>
            <a:ext cx="50292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572A5AAF-689B-46C5-AEA8-B5E4FB60F77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73749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Relationship Id="rId3" Type="http://schemas.openxmlformats.org/officeDocument/2006/relationships/hyperlink" Target="http://ru.wikipedia.org/wiki/%D0%A2%D0%B8%D0%BF_%D0%B4%D0%B0%D0%BD%D0%BD%D1%8B%D1%85" TargetMode="Externa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2A5AAF-689B-46C5-AEA8-B5E4FB60F770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7849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Форма,</a:t>
            </a:r>
            <a:r>
              <a:rPr lang="ru-RU" baseline="0" dirty="0" smtClean="0"/>
              <a:t> где ни один их параметров не был обеспечен аргументом типа, называется несвязанным обобщенным типом. Когда аргументы типа определены,  тип называется</a:t>
            </a:r>
            <a:r>
              <a:rPr lang="en-US" baseline="0" dirty="0" smtClean="0"/>
              <a:t> </a:t>
            </a:r>
            <a:r>
              <a:rPr lang="ru-RU" baseline="0" dirty="0" smtClean="0"/>
              <a:t>построенный </a:t>
            </a:r>
            <a:r>
              <a:rPr lang="en-US" baseline="0" dirty="0" smtClean="0"/>
              <a:t>(constructed )</a:t>
            </a:r>
            <a:endParaRPr lang="ru-RU" baseline="0" dirty="0" smtClean="0"/>
          </a:p>
          <a:p>
            <a:r>
              <a:rPr lang="ru-RU" baseline="0" dirty="0" smtClean="0"/>
              <a:t>Типы могут быть </a:t>
            </a:r>
            <a:r>
              <a:rPr lang="ru-RU" baseline="0" dirty="0" err="1" smtClean="0"/>
              <a:t>откытыми</a:t>
            </a:r>
            <a:r>
              <a:rPr lang="ru-RU" baseline="0" dirty="0" smtClean="0"/>
              <a:t> и закрытыми.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2A5AAF-689B-46C5-AEA8-B5E4FB60F770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3275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When a type parameter is constrained this way, you can compare references (including null) with == and !=, but be aware that unless there are any other con-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straints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only references will be compared, even if the type in question overloads those operators (as string does, for example). </a:t>
            </a:r>
            <a:endParaRPr lang="ru-RU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time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ValSample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a reference type, despite T being constrained to be a value type. Note that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System.Enum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System.ValueType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are both reference types in themselves, so they aren’t allowed as valid type arguments for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ValSample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When a type parameter is constrained to be a value type, comparisons using == and != are prohibited. </a:t>
            </a:r>
            <a:endParaRPr lang="en-US" dirty="0" smtClean="0"/>
          </a:p>
          <a:p>
            <a:endParaRPr lang="en-US" dirty="0" smtClean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2A5AAF-689B-46C5-AEA8-B5E4FB60F770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3562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When a type parameter is constrained this way, you can compare references (including null) with == and !=, but be aware that unless there are any other con-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straints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only references will be compared, even if the type in question overloads those operators (as string does, for example). </a:t>
            </a:r>
            <a:endParaRPr lang="ru-RU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time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ValSample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a reference type, despite T being constrained to be a value type. Note that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System.Enum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System.ValueType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are both reference types in themselves, so they aren’t allowed as valid type arguments for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ValSample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When a type parameter is constrained to be a value type, comparisons using == and != are prohibited. </a:t>
            </a:r>
            <a:endParaRPr lang="en-US" dirty="0" smtClean="0"/>
          </a:p>
          <a:p>
            <a:endParaRPr lang="en-US" dirty="0" smtClean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2A5AAF-689B-46C5-AEA8-B5E4FB60F770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3562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2A5AAF-689B-46C5-AEA8-B5E4FB60F770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8419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2A5AAF-689B-46C5-AEA8-B5E4FB60F770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8419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2A5AAF-689B-46C5-AEA8-B5E4FB60F770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8419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2A5AAF-689B-46C5-AEA8-B5E4FB60F770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8419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Ковариация</a:t>
            </a:r>
            <a:r>
              <a:rPr lang="ru-RU" baseline="0" dirty="0" smtClean="0"/>
              <a:t> безопасна только тогда, когда тип описывает только те операции, которые возвращают параметры типа, </a:t>
            </a:r>
            <a:r>
              <a:rPr lang="ru-RU" baseline="0" dirty="0" err="1" smtClean="0"/>
              <a:t>Контравариация</a:t>
            </a:r>
            <a:r>
              <a:rPr lang="ru-RU" baseline="0" dirty="0" smtClean="0"/>
              <a:t> наоборот, безопасна только тогда, когда тип описывает только те операции, которые получают параметры типа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2A5AAF-689B-46C5-AEA8-B5E4FB60F770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3338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Коллекции</a:t>
            </a:r>
            <a:r>
              <a:rPr lang="ru-RU" baseline="0" dirty="0" smtClean="0"/>
              <a:t> обычно не реализуют </a:t>
            </a:r>
            <a:r>
              <a:rPr lang="ru-RU" baseline="0" dirty="0" err="1" smtClean="0"/>
              <a:t>перечислители</a:t>
            </a:r>
            <a:r>
              <a:rPr lang="ru-RU" baseline="0" dirty="0" smtClean="0"/>
              <a:t> (</a:t>
            </a:r>
            <a:r>
              <a:rPr lang="en-US" baseline="0" dirty="0" err="1" smtClean="0"/>
              <a:t>IEnumerator</a:t>
            </a:r>
            <a:r>
              <a:rPr lang="ru-RU" baseline="0" dirty="0" smtClean="0"/>
              <a:t>), вместо этого они представляют </a:t>
            </a:r>
            <a:r>
              <a:rPr lang="ru-RU" baseline="0" dirty="0" err="1" smtClean="0"/>
              <a:t>перечислители</a:t>
            </a:r>
            <a:r>
              <a:rPr lang="ru-RU" baseline="0" dirty="0" smtClean="0"/>
              <a:t> через интерфейс </a:t>
            </a:r>
            <a:r>
              <a:rPr lang="en-US" baseline="0" dirty="0" err="1" smtClean="0"/>
              <a:t>IEnumerable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2A5AAF-689B-46C5-AEA8-B5E4FB60F770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024632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914400" y="685800"/>
            <a:ext cx="50292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Латентная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ru-RU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неявная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или </a:t>
            </a:r>
            <a:r>
              <a:rPr lang="ru-RU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утиная </a:t>
            </a:r>
            <a:r>
              <a:rPr lang="ru-RU" sz="1200" b="1" i="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Тип данных"/>
              </a:rPr>
              <a:t>типизация</a:t>
            </a:r>
            <a:endParaRPr lang="ru-RU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границы использования объекта определяются его </a:t>
            </a:r>
            <a:r>
              <a:rPr lang="ru-RU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текущим набором методов и свойств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в противоположность наследованию от определённого класса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То есть считается, что объект реализует интерфейс, если он содержит все методы этого интерфейса, независимо от связей в иерархии наследования и принадлежности к какому-либо конкретному классу</a:t>
            </a:r>
          </a:p>
          <a:p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it looks like a duck, swims like a duck and quacks like a duck, then it probably is a duck.</a:t>
            </a:r>
            <a:endParaRPr lang="ru-RU" sz="1200" b="0" i="1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Если оно выглядит как утка, плавает как утка и крякает как утка, то это, вероятно, утка и есть.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2A5AAF-689B-46C5-AEA8-B5E4FB60F770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4286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/>
              <a:t>В С</a:t>
            </a:r>
            <a:r>
              <a:rPr lang="en-US" dirty="0" smtClean="0"/>
              <a:t>#</a:t>
            </a:r>
            <a:r>
              <a:rPr lang="ru-RU" dirty="0" smtClean="0"/>
              <a:t> имеется два независимых механизма для написания многократно используемого кода  –  наследование и обобщения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2A5AAF-689B-46C5-AEA8-B5E4FB60F770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822217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habrahabr.ru</a:t>
            </a:r>
            <a:r>
              <a:rPr lang="en-US" smtClean="0"/>
              <a:t>/post/122620/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2A5AAF-689B-46C5-AEA8-B5E4FB60F770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25827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Теория автоматов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— раздел </a:t>
            </a:r>
            <a:r>
              <a:rPr lang="ru-R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дискретной математики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изучающий </a:t>
            </a:r>
            <a:r>
              <a:rPr lang="ru-R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абстрактные автоматы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— вычислительные машины, представленные в виде математических моделей — и задачи, которые они могут решать.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Теория автоматов наиболее тесно связана с </a:t>
            </a:r>
            <a:r>
              <a:rPr lang="ru-R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теорией алгоритмов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автомат преобразует дискретную информацию по шагам в дискретные моменты времени и формирует результат по шагам заданного </a:t>
            </a:r>
            <a:r>
              <a:rPr lang="ru-R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алгоритма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2A5AAF-689B-46C5-AEA8-B5E4FB60F770}" type="slidenum">
              <a:rPr lang="en-US" smtClean="0"/>
              <a:pPr>
                <a:defRPr/>
              </a:pPr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48192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Коллекции</a:t>
            </a:r>
            <a:r>
              <a:rPr lang="ru-RU" baseline="0" dirty="0" smtClean="0"/>
              <a:t> обычно не реализуют </a:t>
            </a:r>
            <a:r>
              <a:rPr lang="ru-RU" baseline="0" dirty="0" err="1" smtClean="0"/>
              <a:t>перечислители</a:t>
            </a:r>
            <a:r>
              <a:rPr lang="ru-RU" baseline="0" dirty="0" smtClean="0"/>
              <a:t> (</a:t>
            </a:r>
            <a:r>
              <a:rPr lang="en-US" baseline="0" dirty="0" err="1" smtClean="0"/>
              <a:t>IEnumerator</a:t>
            </a:r>
            <a:r>
              <a:rPr lang="ru-RU" baseline="0" dirty="0" smtClean="0"/>
              <a:t>), вместо этого они представляют </a:t>
            </a:r>
            <a:r>
              <a:rPr lang="ru-RU" baseline="0" dirty="0" err="1" smtClean="0"/>
              <a:t>перечислители</a:t>
            </a:r>
            <a:r>
              <a:rPr lang="ru-RU" baseline="0" dirty="0" smtClean="0"/>
              <a:t> через интерфейс </a:t>
            </a:r>
            <a:r>
              <a:rPr lang="en-US" baseline="0" dirty="0" err="1" smtClean="0"/>
              <a:t>IEnumerable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2A5AAF-689B-46C5-AEA8-B5E4FB60F770}" type="slidenum">
              <a:rPr lang="en-US" smtClean="0"/>
              <a:pPr>
                <a:defRPr/>
              </a:pPr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024632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914400" y="685800"/>
            <a:ext cx="50292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performance times are in milliseconds, to perform 50,000 operations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on a dictionary with integer keys and values, on a 1.5 GHz PC. (The differences in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performance between generic and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nongeneric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counterparts using the same underlying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collection structure are due to boxing, and show up only with value-type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elements.)</a:t>
            </a:r>
            <a:endParaRPr lang="ru-RU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Big-O notation, retrieval time by key is: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• O(1) for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Hashtable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Dictionary, and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OrderedDictionary</a:t>
            </a:r>
            <a:endParaRPr lang="en-US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• O(log </a:t>
            </a:r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 for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SortedDictionary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and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SortedList</a:t>
            </a:r>
            <a:endParaRPr lang="en-US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• O(</a:t>
            </a:r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 for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ListDictionary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(and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nondictionary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types such as List&lt;T&gt;)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where </a:t>
            </a:r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 the number of elements in the collection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2A5AAF-689B-46C5-AEA8-B5E4FB60F770}" type="slidenum">
              <a:rPr lang="en-US" smtClean="0"/>
              <a:pPr>
                <a:defRPr/>
              </a:pPr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05394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914400" y="685800"/>
            <a:ext cx="50292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2A5AAF-689B-46C5-AEA8-B5E4FB60F770}" type="slidenum">
              <a:rPr lang="en-US" smtClean="0"/>
              <a:pPr>
                <a:defRPr/>
              </a:pPr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05394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914400" y="685800"/>
            <a:ext cx="50292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2A5AAF-689B-46C5-AEA8-B5E4FB60F770}" type="slidenum">
              <a:rPr lang="en-US" smtClean="0"/>
              <a:pPr>
                <a:defRPr/>
              </a:pPr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05394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914400" y="685800"/>
            <a:ext cx="50292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Лежащая</a:t>
            </a:r>
            <a:r>
              <a:rPr lang="ru-RU" baseline="0" dirty="0" smtClean="0"/>
              <a:t> в основе хеш-таблица преобразует ключ каждого элемента в целочисленный код – </a:t>
            </a:r>
            <a:r>
              <a:rPr lang="ru-RU" baseline="0" dirty="0" err="1" smtClean="0"/>
              <a:t>хеш</a:t>
            </a:r>
            <a:r>
              <a:rPr lang="ru-RU" baseline="0" dirty="0" smtClean="0"/>
              <a:t>-код – </a:t>
            </a:r>
            <a:r>
              <a:rPr lang="ru-RU" baseline="0" dirty="0" err="1" smtClean="0"/>
              <a:t>псевдоуникальное</a:t>
            </a:r>
            <a:r>
              <a:rPr lang="ru-RU" baseline="0" dirty="0" smtClean="0"/>
              <a:t> значение – затем применяется алгоритм для предобразования </a:t>
            </a:r>
            <a:r>
              <a:rPr lang="ru-RU" baseline="0" dirty="0" err="1" smtClean="0"/>
              <a:t>хеш</a:t>
            </a:r>
            <a:r>
              <a:rPr lang="ru-RU" baseline="0" dirty="0" smtClean="0"/>
              <a:t>-кода в </a:t>
            </a:r>
            <a:r>
              <a:rPr lang="ru-RU" baseline="0" dirty="0" err="1" smtClean="0"/>
              <a:t>хеш</a:t>
            </a:r>
            <a:r>
              <a:rPr lang="ru-RU" baseline="0" dirty="0" smtClean="0"/>
              <a:t>-ключ. Этот </a:t>
            </a:r>
            <a:r>
              <a:rPr lang="ru-RU" baseline="0" dirty="0" err="1" smtClean="0"/>
              <a:t>хеш</a:t>
            </a:r>
            <a:r>
              <a:rPr lang="ru-RU" baseline="0" dirty="0" smtClean="0"/>
              <a:t>-ключ применяется внутренне для определения, к какому сегменту записей он относится. Если </a:t>
            </a:r>
            <a:r>
              <a:rPr lang="ru-RU" baseline="0" dirty="0" err="1" smtClean="0"/>
              <a:t>егмент</a:t>
            </a:r>
            <a:r>
              <a:rPr lang="ru-RU" baseline="0" dirty="0" smtClean="0"/>
              <a:t> содержит более одного значения в нем осуществляется линейный поиск. Хорошая хеш-функция не </a:t>
            </a:r>
            <a:r>
              <a:rPr lang="ru-RU" baseline="0" dirty="0" err="1" smtClean="0"/>
              <a:t>стрмится</a:t>
            </a:r>
            <a:r>
              <a:rPr lang="ru-RU" baseline="0" dirty="0" smtClean="0"/>
              <a:t> вернуть уникальное значение, а старается вернуть </a:t>
            </a:r>
            <a:r>
              <a:rPr lang="ru-RU" baseline="0" dirty="0" err="1" smtClean="0"/>
              <a:t>хеш</a:t>
            </a:r>
            <a:r>
              <a:rPr lang="ru-RU" baseline="0" dirty="0" smtClean="0"/>
              <a:t>-коды, которые равномерно распределены в пространстве 32-битных целых чисел. Это позволяет избежать сценария с получением нескольких крупных (неэффективных) сегментов.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2A5AAF-689B-46C5-AEA8-B5E4FB60F770}" type="slidenum">
              <a:rPr lang="en-US" smtClean="0"/>
              <a:pPr>
                <a:defRPr/>
              </a:pPr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05394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2A5AAF-689B-46C5-AEA8-B5E4FB60F770}" type="slidenum">
              <a:rPr lang="en-US" smtClean="0"/>
              <a:pPr>
                <a:defRPr/>
              </a:pPr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3085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4 * 1 000 000 + 16 * 1 000 000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2A5AAF-689B-46C5-AEA8-B5E4FB60F770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82221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качестве 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дополнительнои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̆ сложности, типы могут быть открытыми (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ореп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или закрытым</a:t>
            </a: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closed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). 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Открытыи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̆ тип - это 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такои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̆ тип, 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которыи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̆ по-прежнему содержит ка- кой-то параметр типа (например. как один из аргументов типов 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шпт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как тип элементов массива), а 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закрытыи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̆ тип представляет 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собои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̆ тип, не 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являющийся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открытым, т.е. 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каж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дъпі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̈ аспект типа точно известен. В 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действитетп,ности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весь код выполняется в контексте закрытого 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сконструированиого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типа. </a:t>
            </a:r>
            <a:endParaRPr lang="ru-RU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2A5AAF-689B-46C5-AEA8-B5E4FB60F770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639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качестве 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дополнительнои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̆ сложности, типы могут быть открытыми (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ореп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или за- 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крьпъппи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сіозео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). 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Открытыи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̆ тип - это 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такои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̆ тип, 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которыи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̆ по-прежнему содержит ка- кой-то параметр типа (например. как один из аргументов типов 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шпт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как тип элементов массива), а 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закрытыи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̆ тип представляет 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собои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̆ тип, не 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являющийся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открытым, т.е. 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каж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дъпі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̈ аспект типа точно известен. В 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действитетп,ности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весь код выполняется в контексте закрытого 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сконструированиого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типа. 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Единственныи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̆ раз, когда в коде С# можно 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встре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титъ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несвязаннъти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̆ 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обобщенныи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̆ тип (кроме места его объявления) - внутри операции 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суреоі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которая рассматривается в разделе 3.4.4. </a:t>
            </a:r>
            <a:endParaRPr lang="ru-RU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2A5AAF-689B-46C5-AEA8-B5E4FB60F770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0409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2A5AAF-689B-46C5-AEA8-B5E4FB60F770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8160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>
              <a:solidFill>
                <a:schemeClr val="tx1"/>
              </a:solidFill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/>
              <a:t>Тип, образуемый вследствие подстановки аргументов типа к </a:t>
            </a:r>
            <a:r>
              <a:rPr lang="ru-RU" dirty="0" err="1" smtClean="0"/>
              <a:t>generic</a:t>
            </a:r>
            <a:r>
              <a:rPr lang="ru-RU" dirty="0" smtClean="0"/>
              <a:t>-типу, называется сконструированным типом (</a:t>
            </a:r>
            <a:r>
              <a:rPr lang="ru-RU" dirty="0" err="1" smtClean="0"/>
              <a:t>constructed</a:t>
            </a:r>
            <a:r>
              <a:rPr lang="ru-RU" dirty="0" smtClean="0"/>
              <a:t> </a:t>
            </a:r>
            <a:r>
              <a:rPr lang="ru-RU" dirty="0" err="1" smtClean="0"/>
              <a:t>type</a:t>
            </a:r>
            <a:r>
              <a:rPr lang="ru-RU" dirty="0" smtClean="0"/>
              <a:t>). В качестве параметра типа может быть подставлен как конкретный тип (например </a:t>
            </a:r>
            <a:r>
              <a:rPr lang="ru-RU" dirty="0" err="1" smtClean="0"/>
              <a:t>int</a:t>
            </a:r>
            <a:r>
              <a:rPr lang="ru-RU" dirty="0" smtClean="0"/>
              <a:t>, </a:t>
            </a:r>
            <a:r>
              <a:rPr lang="ru-RU" dirty="0" err="1" smtClean="0"/>
              <a:t>string</a:t>
            </a:r>
            <a:r>
              <a:rPr lang="ru-RU" dirty="0" smtClean="0"/>
              <a:t> или </a:t>
            </a:r>
            <a:r>
              <a:rPr lang="ru-RU" dirty="0" err="1" smtClean="0"/>
              <a:t>MySomeStruct</a:t>
            </a:r>
            <a:r>
              <a:rPr lang="ru-RU" dirty="0" smtClean="0"/>
              <a:t>), так и тип, сам по себе являющийся параметром </a:t>
            </a:r>
            <a:r>
              <a:rPr lang="ru-RU" dirty="0" err="1" smtClean="0"/>
              <a:t>generic</a:t>
            </a:r>
            <a:r>
              <a:rPr lang="ru-RU" dirty="0" smtClean="0"/>
              <a:t>-а (или сконструированный с их использованием). В первом случае получаемый тип является так называемым закрытым типом (</a:t>
            </a:r>
            <a:r>
              <a:rPr lang="ru-RU" dirty="0" err="1" smtClean="0"/>
              <a:t>closed</a:t>
            </a:r>
            <a:r>
              <a:rPr lang="ru-RU" dirty="0" smtClean="0"/>
              <a:t> </a:t>
            </a:r>
            <a:r>
              <a:rPr lang="ru-RU" dirty="0" err="1" smtClean="0"/>
              <a:t>type</a:t>
            </a:r>
            <a:r>
              <a:rPr lang="ru-RU" dirty="0" smtClean="0"/>
              <a:t>), а во втором открытым (</a:t>
            </a:r>
            <a:r>
              <a:rPr lang="ru-RU" dirty="0" err="1" smtClean="0"/>
              <a:t>open</a:t>
            </a:r>
            <a:r>
              <a:rPr lang="ru-RU" dirty="0" smtClean="0"/>
              <a:t> </a:t>
            </a:r>
            <a:r>
              <a:rPr lang="ru-RU" dirty="0" err="1" smtClean="0"/>
              <a:t>type</a:t>
            </a:r>
            <a:r>
              <a:rPr lang="ru-RU" dirty="0" smtClean="0"/>
              <a:t>). Иногда закрытый тип называют специализацией, так как при этом порождается специализированная версия </a:t>
            </a:r>
            <a:r>
              <a:rPr lang="ru-RU" dirty="0" err="1" smtClean="0"/>
              <a:t>generic</a:t>
            </a:r>
            <a:r>
              <a:rPr lang="ru-RU" dirty="0" smtClean="0"/>
              <a:t>-типа. В приведенном выше примере </a:t>
            </a:r>
            <a:r>
              <a:rPr lang="ru-RU" dirty="0" err="1" smtClean="0"/>
              <a:t>List</a:t>
            </a:r>
            <a:r>
              <a:rPr lang="ru-RU" dirty="0" smtClean="0"/>
              <a:t>&lt;</a:t>
            </a:r>
            <a:r>
              <a:rPr lang="ru-RU" dirty="0" err="1" smtClean="0"/>
              <a:t>int</a:t>
            </a:r>
            <a:r>
              <a:rPr lang="ru-RU" dirty="0" smtClean="0"/>
              <a:t>&gt; является сконструированным закрытым типом. Процесс создания сконструированного типа из </a:t>
            </a:r>
            <a:r>
              <a:rPr lang="ru-RU" dirty="0" err="1" smtClean="0"/>
              <a:t>generic</a:t>
            </a:r>
            <a:r>
              <a:rPr lang="ru-RU" dirty="0" smtClean="0"/>
              <a:t>-типа называется </a:t>
            </a:r>
            <a:r>
              <a:rPr lang="ru-RU" dirty="0" err="1" smtClean="0"/>
              <a:t>generic</a:t>
            </a:r>
            <a:r>
              <a:rPr lang="ru-RU" dirty="0" smtClean="0"/>
              <a:t> </a:t>
            </a:r>
            <a:r>
              <a:rPr lang="ru-RU" dirty="0" err="1" smtClean="0"/>
              <a:t>type</a:t>
            </a:r>
            <a:r>
              <a:rPr lang="ru-RU" dirty="0" smtClean="0"/>
              <a:t> </a:t>
            </a:r>
            <a:r>
              <a:rPr lang="ru-RU" dirty="0" err="1" smtClean="0"/>
              <a:t>instantiation</a:t>
            </a:r>
            <a:r>
              <a:rPr lang="ru-RU" dirty="0" smtClean="0"/>
              <a:t>. К сожалению, я не смог подобрать подходящего дословного перевода. Возможно, самый близкий по смыслу термин – специализация.</a:t>
            </a:r>
            <a:endParaRPr lang="en-US" dirty="0" smtClean="0"/>
          </a:p>
          <a:p>
            <a:endParaRPr lang="en-US" dirty="0" smtClean="0">
              <a:solidFill>
                <a:schemeClr val="tx1"/>
              </a:solidFill>
            </a:endParaRPr>
          </a:p>
          <a:p>
            <a:r>
              <a:rPr lang="ru-RU" dirty="0" smtClean="0">
                <a:solidFill>
                  <a:schemeClr val="tx1"/>
                </a:solidFill>
              </a:rPr>
              <a:t>Форма,</a:t>
            </a:r>
            <a:r>
              <a:rPr lang="ru-RU" baseline="0" dirty="0" smtClean="0">
                <a:solidFill>
                  <a:schemeClr val="tx1"/>
                </a:solidFill>
              </a:rPr>
              <a:t> где ни один их параметров не был обеспечен аргументом типа, называется несвязанным обобщенным типом. Когда аргументы типа определены,  тип называется</a:t>
            </a:r>
            <a:r>
              <a:rPr lang="en-US" baseline="0" dirty="0" smtClean="0">
                <a:solidFill>
                  <a:schemeClr val="tx1"/>
                </a:solidFill>
              </a:rPr>
              <a:t> </a:t>
            </a:r>
            <a:r>
              <a:rPr lang="ru-RU" baseline="0" dirty="0" smtClean="0">
                <a:solidFill>
                  <a:schemeClr val="tx1"/>
                </a:solidFill>
              </a:rPr>
              <a:t>построенный </a:t>
            </a:r>
            <a:r>
              <a:rPr lang="en-US" baseline="0" dirty="0" smtClean="0">
                <a:solidFill>
                  <a:schemeClr val="tx1"/>
                </a:solidFill>
              </a:rPr>
              <a:t>(constructed )</a:t>
            </a:r>
            <a:endParaRPr lang="ru-RU" baseline="0" dirty="0" smtClean="0">
              <a:solidFill>
                <a:schemeClr val="tx1"/>
              </a:solidFill>
            </a:endParaRPr>
          </a:p>
          <a:p>
            <a:r>
              <a:rPr lang="ru-RU" baseline="0" dirty="0" smtClean="0">
                <a:solidFill>
                  <a:schemeClr val="tx1"/>
                </a:solidFill>
              </a:rPr>
              <a:t>Типы могут быть </a:t>
            </a:r>
            <a:r>
              <a:rPr lang="ru-RU" baseline="0" dirty="0" err="1" smtClean="0">
                <a:solidFill>
                  <a:schemeClr val="tx1"/>
                </a:solidFill>
              </a:rPr>
              <a:t>откытыми</a:t>
            </a:r>
            <a:r>
              <a:rPr lang="ru-RU" baseline="0" dirty="0" smtClean="0">
                <a:solidFill>
                  <a:schemeClr val="tx1"/>
                </a:solidFill>
              </a:rPr>
              <a:t> и закрытыми. </a:t>
            </a:r>
          </a:p>
          <a:p>
            <a:r>
              <a:rPr lang="ru-RU" baseline="0" dirty="0" smtClean="0">
                <a:solidFill>
                  <a:schemeClr val="tx1"/>
                </a:solidFill>
              </a:rPr>
              <a:t>Параметры типа принадлежат типу а не конструктору. Члены объявляют  параметры типа только тогда, когда они вводят новые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2A5AAF-689B-46C5-AEA8-B5E4FB60F770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3275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>
              <a:solidFill>
                <a:schemeClr val="tx1"/>
              </a:solidFill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/>
              <a:t>Тип, образуемый вследствие подстановки аргументов типа к </a:t>
            </a:r>
            <a:r>
              <a:rPr lang="ru-RU" dirty="0" err="1" smtClean="0"/>
              <a:t>generic</a:t>
            </a:r>
            <a:r>
              <a:rPr lang="ru-RU" dirty="0" smtClean="0"/>
              <a:t>-типу, называется сконструированным типом (</a:t>
            </a:r>
            <a:r>
              <a:rPr lang="ru-RU" dirty="0" err="1" smtClean="0"/>
              <a:t>constructed</a:t>
            </a:r>
            <a:r>
              <a:rPr lang="ru-RU" dirty="0" smtClean="0"/>
              <a:t> </a:t>
            </a:r>
            <a:r>
              <a:rPr lang="ru-RU" dirty="0" err="1" smtClean="0"/>
              <a:t>type</a:t>
            </a:r>
            <a:r>
              <a:rPr lang="ru-RU" dirty="0" smtClean="0"/>
              <a:t>). В качестве параметра типа может быть подставлен как конкретный тип (например </a:t>
            </a:r>
            <a:r>
              <a:rPr lang="ru-RU" dirty="0" err="1" smtClean="0"/>
              <a:t>int</a:t>
            </a:r>
            <a:r>
              <a:rPr lang="ru-RU" dirty="0" smtClean="0"/>
              <a:t>, </a:t>
            </a:r>
            <a:r>
              <a:rPr lang="ru-RU" dirty="0" err="1" smtClean="0"/>
              <a:t>string</a:t>
            </a:r>
            <a:r>
              <a:rPr lang="ru-RU" dirty="0" smtClean="0"/>
              <a:t> или </a:t>
            </a:r>
            <a:r>
              <a:rPr lang="ru-RU" dirty="0" err="1" smtClean="0"/>
              <a:t>MySomeStruct</a:t>
            </a:r>
            <a:r>
              <a:rPr lang="ru-RU" dirty="0" smtClean="0"/>
              <a:t>), так и тип, сам по себе являющийся параметром </a:t>
            </a:r>
            <a:r>
              <a:rPr lang="ru-RU" dirty="0" err="1" smtClean="0"/>
              <a:t>generic</a:t>
            </a:r>
            <a:r>
              <a:rPr lang="ru-RU" dirty="0" smtClean="0"/>
              <a:t>-а (или сконструированный с их использованием). В первом случае получаемый тип является так называемым закрытым типом (</a:t>
            </a:r>
            <a:r>
              <a:rPr lang="ru-RU" dirty="0" err="1" smtClean="0"/>
              <a:t>closed</a:t>
            </a:r>
            <a:r>
              <a:rPr lang="ru-RU" dirty="0" smtClean="0"/>
              <a:t> </a:t>
            </a:r>
            <a:r>
              <a:rPr lang="ru-RU" dirty="0" err="1" smtClean="0"/>
              <a:t>type</a:t>
            </a:r>
            <a:r>
              <a:rPr lang="ru-RU" dirty="0" smtClean="0"/>
              <a:t>), а во втором открытым (</a:t>
            </a:r>
            <a:r>
              <a:rPr lang="ru-RU" dirty="0" err="1" smtClean="0"/>
              <a:t>open</a:t>
            </a:r>
            <a:r>
              <a:rPr lang="ru-RU" dirty="0" smtClean="0"/>
              <a:t> </a:t>
            </a:r>
            <a:r>
              <a:rPr lang="ru-RU" dirty="0" err="1" smtClean="0"/>
              <a:t>type</a:t>
            </a:r>
            <a:r>
              <a:rPr lang="ru-RU" dirty="0" smtClean="0"/>
              <a:t>). Иногда закрытый тип называют специализацией, так как при этом порождается специализированная версия </a:t>
            </a:r>
            <a:r>
              <a:rPr lang="ru-RU" dirty="0" err="1" smtClean="0"/>
              <a:t>generic</a:t>
            </a:r>
            <a:r>
              <a:rPr lang="ru-RU" dirty="0" smtClean="0"/>
              <a:t>-типа. В приведенном выше примере </a:t>
            </a:r>
            <a:r>
              <a:rPr lang="ru-RU" dirty="0" err="1" smtClean="0"/>
              <a:t>List</a:t>
            </a:r>
            <a:r>
              <a:rPr lang="ru-RU" dirty="0" smtClean="0"/>
              <a:t>&lt;</a:t>
            </a:r>
            <a:r>
              <a:rPr lang="ru-RU" dirty="0" err="1" smtClean="0"/>
              <a:t>int</a:t>
            </a:r>
            <a:r>
              <a:rPr lang="ru-RU" dirty="0" smtClean="0"/>
              <a:t>&gt; является сконструированным закрытым типом. Процесс создания сконструированного типа из </a:t>
            </a:r>
            <a:r>
              <a:rPr lang="ru-RU" dirty="0" err="1" smtClean="0"/>
              <a:t>generic</a:t>
            </a:r>
            <a:r>
              <a:rPr lang="ru-RU" dirty="0" smtClean="0"/>
              <a:t>-типа называется </a:t>
            </a:r>
            <a:r>
              <a:rPr lang="ru-RU" dirty="0" err="1" smtClean="0"/>
              <a:t>generic</a:t>
            </a:r>
            <a:r>
              <a:rPr lang="ru-RU" dirty="0" smtClean="0"/>
              <a:t> </a:t>
            </a:r>
            <a:r>
              <a:rPr lang="ru-RU" dirty="0" err="1" smtClean="0"/>
              <a:t>type</a:t>
            </a:r>
            <a:r>
              <a:rPr lang="ru-RU" dirty="0" smtClean="0"/>
              <a:t> </a:t>
            </a:r>
            <a:r>
              <a:rPr lang="ru-RU" dirty="0" err="1" smtClean="0"/>
              <a:t>instantiation</a:t>
            </a:r>
            <a:r>
              <a:rPr lang="ru-RU" dirty="0" smtClean="0"/>
              <a:t>. К сожалению, я не смог подобрать подходящего дословного перевода. Возможно, самый близкий по смыслу термин – специализация.</a:t>
            </a:r>
            <a:endParaRPr lang="en-US" dirty="0" smtClean="0"/>
          </a:p>
          <a:p>
            <a:endParaRPr lang="en-US" dirty="0" smtClean="0">
              <a:solidFill>
                <a:schemeClr val="tx1"/>
              </a:solidFill>
            </a:endParaRPr>
          </a:p>
          <a:p>
            <a:r>
              <a:rPr lang="ru-RU" dirty="0" smtClean="0">
                <a:solidFill>
                  <a:schemeClr val="tx1"/>
                </a:solidFill>
              </a:rPr>
              <a:t>Форма,</a:t>
            </a:r>
            <a:r>
              <a:rPr lang="ru-RU" baseline="0" dirty="0" smtClean="0">
                <a:solidFill>
                  <a:schemeClr val="tx1"/>
                </a:solidFill>
              </a:rPr>
              <a:t> где ни один их параметров не был обеспечен аргументом типа, называется несвязанным обобщенным типом. Когда аргументы типа определены,  тип называется</a:t>
            </a:r>
            <a:r>
              <a:rPr lang="en-US" baseline="0" dirty="0" smtClean="0">
                <a:solidFill>
                  <a:schemeClr val="tx1"/>
                </a:solidFill>
              </a:rPr>
              <a:t> </a:t>
            </a:r>
            <a:r>
              <a:rPr lang="ru-RU" baseline="0" dirty="0" smtClean="0">
                <a:solidFill>
                  <a:schemeClr val="tx1"/>
                </a:solidFill>
              </a:rPr>
              <a:t>построенный </a:t>
            </a:r>
            <a:r>
              <a:rPr lang="en-US" baseline="0" dirty="0" smtClean="0">
                <a:solidFill>
                  <a:schemeClr val="tx1"/>
                </a:solidFill>
              </a:rPr>
              <a:t>(constructed )</a:t>
            </a:r>
            <a:endParaRPr lang="ru-RU" baseline="0" dirty="0" smtClean="0">
              <a:solidFill>
                <a:schemeClr val="tx1"/>
              </a:solidFill>
            </a:endParaRPr>
          </a:p>
          <a:p>
            <a:r>
              <a:rPr lang="ru-RU" baseline="0" dirty="0" smtClean="0">
                <a:solidFill>
                  <a:schemeClr val="tx1"/>
                </a:solidFill>
              </a:rPr>
              <a:t>Типы могут быть </a:t>
            </a:r>
            <a:r>
              <a:rPr lang="ru-RU" baseline="0" dirty="0" err="1" smtClean="0">
                <a:solidFill>
                  <a:schemeClr val="tx1"/>
                </a:solidFill>
              </a:rPr>
              <a:t>откытыми</a:t>
            </a:r>
            <a:r>
              <a:rPr lang="ru-RU" baseline="0" dirty="0" smtClean="0">
                <a:solidFill>
                  <a:schemeClr val="tx1"/>
                </a:solidFill>
              </a:rPr>
              <a:t> и закрытыми. </a:t>
            </a:r>
          </a:p>
          <a:p>
            <a:r>
              <a:rPr lang="ru-RU" baseline="0" dirty="0" smtClean="0">
                <a:solidFill>
                  <a:schemeClr val="tx1"/>
                </a:solidFill>
              </a:rPr>
              <a:t>Параметры типа принадлежат типу а не конструктору. Члены объявляют  параметры типа только тогда, когда они вводят новые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2A5AAF-689B-46C5-AEA8-B5E4FB60F770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3275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Форма,</a:t>
            </a:r>
            <a:r>
              <a:rPr lang="ru-RU" baseline="0" dirty="0" smtClean="0"/>
              <a:t> где ни один их параметров не был обеспечен аргументом типа, называется несвязанным обобщенным типом. Когда аргументы типа определены,  тип называется</a:t>
            </a:r>
            <a:r>
              <a:rPr lang="en-US" baseline="0" dirty="0" smtClean="0"/>
              <a:t> </a:t>
            </a:r>
            <a:r>
              <a:rPr lang="ru-RU" baseline="0" dirty="0" smtClean="0"/>
              <a:t>построенный </a:t>
            </a:r>
            <a:r>
              <a:rPr lang="en-US" baseline="0" dirty="0" smtClean="0"/>
              <a:t>(constructed )</a:t>
            </a:r>
            <a:endParaRPr lang="ru-RU" baseline="0" dirty="0" smtClean="0"/>
          </a:p>
          <a:p>
            <a:r>
              <a:rPr lang="ru-RU" baseline="0" dirty="0" smtClean="0"/>
              <a:t>Типы могут быть </a:t>
            </a:r>
            <a:r>
              <a:rPr lang="ru-RU" baseline="0" dirty="0" err="1" smtClean="0"/>
              <a:t>откытыми</a:t>
            </a:r>
            <a:r>
              <a:rPr lang="ru-RU" baseline="0" dirty="0" smtClean="0"/>
              <a:t> и закрытыми.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2A5AAF-689B-46C5-AEA8-B5E4FB60F770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3275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hyperlink" Target="mailto:anzhelika_kravchuk@epam.com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228709" y="1777972"/>
            <a:ext cx="6913511" cy="1574828"/>
          </a:xfrm>
        </p:spPr>
        <p:txBody>
          <a:bodyPr/>
          <a:lstStyle>
            <a:lvl1pPr algn="l">
              <a:defRPr>
                <a:solidFill>
                  <a:srgbClr val="2750AB"/>
                </a:solidFill>
                <a:latin typeface="Helvetica LT Std"/>
              </a:defRPr>
            </a:lvl1pPr>
          </a:lstStyle>
          <a:p>
            <a:r>
              <a:rPr lang="en-US" dirty="0" smtClean="0"/>
              <a:t>Code.0X (Module Code)</a:t>
            </a:r>
            <a:br>
              <a:rPr lang="en-US" dirty="0" smtClean="0"/>
            </a:br>
            <a:r>
              <a:rPr lang="en-US" dirty="0" smtClean="0"/>
              <a:t>xxx (Module Name)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 hasCustomPrompt="1"/>
          </p:nvPr>
        </p:nvSpPr>
        <p:spPr>
          <a:xfrm>
            <a:off x="3242126" y="3536923"/>
            <a:ext cx="4693920" cy="914400"/>
          </a:xfrm>
        </p:spPr>
        <p:txBody>
          <a:bodyPr>
            <a:normAutofit/>
          </a:bodyPr>
          <a:lstStyle>
            <a:lvl1pPr marL="0" indent="0">
              <a:buNone/>
              <a:defRPr kumimoji="0" lang="en-US" sz="2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Helvetica LT Std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Resource Development Dep.</a:t>
            </a:r>
          </a:p>
          <a:p>
            <a:pPr lvl="0"/>
            <a:r>
              <a:rPr lang="en-US" dirty="0" smtClean="0"/>
              <a:t>Author: (author name)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: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9648" y="179343"/>
            <a:ext cx="4618895" cy="365130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tabLst>
                <a:tab pos="8229600" algn="r"/>
              </a:tabLst>
              <a:defRPr sz="1800" b="1">
                <a:solidFill>
                  <a:srgbClr val="21438F"/>
                </a:solidFill>
                <a:latin typeface="Helvetica LT Std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0"/>
          </p:nvPr>
        </p:nvSpPr>
        <p:spPr>
          <a:xfrm>
            <a:off x="5109528" y="179391"/>
            <a:ext cx="4658995" cy="365125"/>
          </a:xfrm>
          <a:prstGeom prst="rect">
            <a:avLst/>
          </a:prstGeom>
        </p:spPr>
        <p:txBody>
          <a:bodyPr/>
          <a:lstStyle>
            <a:lvl1pPr>
              <a:buFontTx/>
              <a:buNone/>
              <a:defRPr sz="1800">
                <a:solidFill>
                  <a:schemeClr val="tx1"/>
                </a:solidFill>
                <a:latin typeface="Helvetica LT Std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1"/>
          </p:nvPr>
        </p:nvSpPr>
        <p:spPr>
          <a:xfrm>
            <a:off x="289878" y="836616"/>
            <a:ext cx="9478645" cy="5184775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7639881" y="6496095"/>
            <a:ext cx="21287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defRPr/>
            </a:pPr>
            <a:fld id="{8AE9712F-231D-46BD-8215-5B9AC8D83DFF}" type="slidenum">
              <a:rPr lang="en-US" sz="1200" b="1" kern="1200" smtClean="0">
                <a:solidFill>
                  <a:srgbClr val="2750AB"/>
                </a:solidFill>
                <a:latin typeface="+mn-lt"/>
                <a:ea typeface="+mn-ea"/>
                <a:cs typeface="+mn-cs"/>
              </a:rPr>
              <a:pPr algn="r">
                <a:defRPr/>
              </a:pPr>
              <a:t>‹#›</a:t>
            </a:fld>
            <a:endParaRPr lang="en-US" sz="1200" b="1" kern="1200" dirty="0">
              <a:solidFill>
                <a:srgbClr val="2750AB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9647" y="179343"/>
            <a:ext cx="9599268" cy="365130"/>
          </a:xfrm>
        </p:spPr>
        <p:txBody>
          <a:bodyPr anchor="t">
            <a:noAutofit/>
          </a:bodyPr>
          <a:lstStyle>
            <a:lvl1pPr algn="l">
              <a:tabLst>
                <a:tab pos="8229600" algn="r"/>
              </a:tabLst>
              <a:defRPr sz="1800" b="1">
                <a:solidFill>
                  <a:srgbClr val="21438F"/>
                </a:solidFill>
                <a:latin typeface="Helvetica LT Std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7639881" y="6496095"/>
            <a:ext cx="21287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defRPr/>
            </a:pPr>
            <a:fld id="{8AE9712F-231D-46BD-8215-5B9AC8D83DFF}" type="slidenum">
              <a:rPr lang="en-US" sz="1200" b="1" kern="1200" smtClean="0">
                <a:solidFill>
                  <a:srgbClr val="2750AB"/>
                </a:solidFill>
                <a:latin typeface="+mn-lt"/>
                <a:ea typeface="+mn-ea"/>
                <a:cs typeface="+mn-cs"/>
              </a:rPr>
              <a:pPr algn="r">
                <a:defRPr/>
              </a:pPr>
              <a:t>‹#›</a:t>
            </a:fld>
            <a:endParaRPr lang="en-US" sz="1200" b="1" kern="1200" dirty="0">
              <a:solidFill>
                <a:srgbClr val="2750AB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35280" y="762000"/>
            <a:ext cx="9471660" cy="5334000"/>
          </a:xfrm>
        </p:spPr>
        <p:txBody>
          <a:bodyPr/>
          <a:lstStyle>
            <a:lvl1pPr>
              <a:buFont typeface="Wingdings" pitchFamily="2" charset="2"/>
              <a:buChar char="§"/>
              <a:defRPr sz="1800">
                <a:latin typeface="Helvetica LT Std"/>
              </a:defRPr>
            </a:lvl1pPr>
            <a:lvl2pPr>
              <a:defRPr sz="1800">
                <a:latin typeface="Helvetica LT Std"/>
              </a:defRPr>
            </a:lvl2pPr>
            <a:lvl3pPr>
              <a:defRPr sz="1600">
                <a:latin typeface="Helvetica LT Std"/>
              </a:defRPr>
            </a:lvl3pPr>
            <a:lvl4pPr>
              <a:defRPr sz="1400">
                <a:latin typeface="Helvetica LT Std"/>
              </a:defRPr>
            </a:lvl4pPr>
            <a:lvl5pPr>
              <a:defRPr sz="1400">
                <a:latin typeface="Helvetica LT Std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ext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325835" y="1889831"/>
            <a:ext cx="9350062" cy="993073"/>
          </a:xfrm>
          <a:prstGeom prst="rect">
            <a:avLst/>
          </a:prstGeom>
        </p:spPr>
        <p:txBody>
          <a:bodyPr lIns="68580" tIns="0" rIns="68580" bIns="34290">
            <a:no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buNone/>
              <a:defRPr sz="4100" kern="0" cap="all" spc="-75" baseline="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25836" y="3561900"/>
            <a:ext cx="3688446" cy="370101"/>
          </a:xfrm>
          <a:prstGeom prst="rect">
            <a:avLst/>
          </a:prstGeom>
          <a:noFill/>
          <a:ln>
            <a:noFill/>
          </a:ln>
        </p:spPr>
        <p:txBody>
          <a:bodyPr wrap="none" lIns="68580" tIns="27432" rIns="68580" bIns="34290">
            <a:spAutoFit/>
          </a:bodyPr>
          <a:lstStyle>
            <a:lvl1pPr marL="0" indent="0">
              <a:spcBef>
                <a:spcPts val="0"/>
              </a:spcBef>
              <a:buFontTx/>
              <a:buNone/>
              <a:defRPr sz="2000" cap="all" baseline="0">
                <a:solidFill>
                  <a:srgbClr val="FFFFFF"/>
                </a:solidFill>
                <a:latin typeface="Arial Black"/>
                <a:cs typeface="Arial Black"/>
              </a:defRPr>
            </a:lvl1pPr>
            <a:lvl2pPr marL="342892" indent="0">
              <a:buFontTx/>
              <a:buNone/>
              <a:defRPr/>
            </a:lvl2pPr>
            <a:lvl3pPr marL="685783" indent="0">
              <a:buFontTx/>
              <a:buNone/>
              <a:defRPr/>
            </a:lvl3pPr>
            <a:lvl4pPr marL="1028675" indent="0">
              <a:buFontTx/>
              <a:buNone/>
              <a:defRPr/>
            </a:lvl4pPr>
            <a:lvl5pPr marL="1371566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325836" y="5459488"/>
            <a:ext cx="4202730" cy="373063"/>
          </a:xfrm>
          <a:prstGeom prst="rect">
            <a:avLst/>
          </a:prstGeom>
        </p:spPr>
        <p:txBody>
          <a:bodyPr lIns="68580" tIns="34290" rIns="68580" bIns="34290"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err="1"/>
              <a:t>Anzhelika</a:t>
            </a:r>
            <a:r>
              <a:rPr lang="en-US" dirty="0"/>
              <a:t> KRAVCHUK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835" y="496491"/>
            <a:ext cx="1898346" cy="728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840794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"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467502" y="3398262"/>
            <a:ext cx="939256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0"/>
            <a:r>
              <a:rPr lang="en-US" sz="2800" b="0" i="0" u="none" strike="noStrike" kern="1200" baseline="0" dirty="0" smtClean="0">
                <a:solidFill>
                  <a:schemeClr val="bg1"/>
                </a:solidFill>
                <a:latin typeface="+mj-lt"/>
                <a:cs typeface="Narkisim" panose="020E0502050101010101" pitchFamily="34" charset="-79"/>
              </a:rPr>
              <a:t>Thank you for attention! </a:t>
            </a:r>
            <a:endParaRPr lang="en-US" sz="2800" b="0" i="0" u="none" strike="noStrike" kern="1200" baseline="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7597051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itle and Content"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11"/>
          <p:cNvSpPr/>
          <p:nvPr userDrawn="1"/>
        </p:nvSpPr>
        <p:spPr>
          <a:xfrm>
            <a:off x="167641" y="3429001"/>
            <a:ext cx="9392562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0"/>
            <a:r>
              <a:rPr lang="en-US" sz="2000" b="0" i="0" u="none" strike="noStrike" kern="1200" baseline="0" dirty="0" smtClean="0">
                <a:solidFill>
                  <a:schemeClr val="bg1"/>
                </a:solidFill>
                <a:latin typeface="+mj-lt"/>
                <a:cs typeface="Narkisim" panose="020E0502050101010101" pitchFamily="34" charset="-79"/>
              </a:rPr>
              <a:t>I hope that you will find this material useful.</a:t>
            </a:r>
          </a:p>
          <a:p>
            <a:pPr algn="ctr" rtl="0"/>
            <a:endParaRPr lang="en-US" sz="2000" b="0" i="0" u="none" strike="noStrike" kern="1200" baseline="0" dirty="0" smtClean="0">
              <a:solidFill>
                <a:schemeClr val="bg1"/>
              </a:solidFill>
              <a:latin typeface="+mj-lt"/>
              <a:cs typeface="Narkisim" panose="020E0502050101010101" pitchFamily="34" charset="-79"/>
            </a:endParaRPr>
          </a:p>
          <a:p>
            <a:pPr algn="ctr" rtl="0"/>
            <a:r>
              <a:rPr lang="en-US" sz="2000" b="0" i="0" u="none" strike="noStrike" kern="1200" baseline="0" dirty="0" smtClean="0">
                <a:solidFill>
                  <a:schemeClr val="bg1"/>
                </a:solidFill>
                <a:latin typeface="+mj-lt"/>
                <a:cs typeface="Narkisim" panose="020E0502050101010101" pitchFamily="34" charset="-79"/>
              </a:rPr>
              <a:t>If you find errors or inaccuracies in this material or know how to improve it, please report on</a:t>
            </a:r>
          </a:p>
          <a:p>
            <a:pPr algn="ctr" rtl="0"/>
            <a:r>
              <a:rPr lang="en-US" sz="2000" b="0" i="0" u="none" strike="noStrike" kern="1200" baseline="0" dirty="0" smtClean="0">
                <a:solidFill>
                  <a:schemeClr val="bg1"/>
                </a:solidFill>
                <a:latin typeface="+mj-lt"/>
                <a:cs typeface="Narkisim" panose="020E0502050101010101" pitchFamily="34" charset="-79"/>
              </a:rPr>
              <a:t>To the electronic address: </a:t>
            </a:r>
            <a:r>
              <a:rPr lang="en-US" sz="2000" b="0" i="0" u="none" strike="noStrike" kern="1200" baseline="0" dirty="0" smtClean="0">
                <a:solidFill>
                  <a:schemeClr val="bg1"/>
                </a:solidFill>
                <a:latin typeface="+mj-lt"/>
                <a:cs typeface="Narkisim" panose="020E0502050101010101" pitchFamily="34" charset="-79"/>
                <a:hlinkClick r:id="rId3"/>
              </a:rPr>
              <a:t>anzhelika_kravchuk@epam.com</a:t>
            </a:r>
            <a:r>
              <a:rPr lang="en-US" sz="2000" b="0" i="0" u="none" strike="noStrike" kern="1200" baseline="0" dirty="0" smtClean="0">
                <a:solidFill>
                  <a:schemeClr val="bg1"/>
                </a:solidFill>
                <a:latin typeface="+mj-lt"/>
                <a:cs typeface="Narkisim" panose="020E0502050101010101" pitchFamily="34" charset="-79"/>
              </a:rPr>
              <a:t> </a:t>
            </a:r>
          </a:p>
          <a:p>
            <a:pPr algn="ctr" rtl="0"/>
            <a:r>
              <a:rPr lang="en-US" sz="2000" b="0" i="0" u="none" strike="noStrike" kern="1200" baseline="0" dirty="0" smtClean="0">
                <a:solidFill>
                  <a:schemeClr val="bg1"/>
                </a:solidFill>
                <a:latin typeface="+mj-lt"/>
                <a:cs typeface="Narkisim" panose="020E0502050101010101" pitchFamily="34" charset="-79"/>
              </a:rPr>
              <a:t>With the note [ASP.MVC Training Course Feedback]</a:t>
            </a:r>
          </a:p>
          <a:p>
            <a:pPr algn="ctr" rtl="0"/>
            <a:r>
              <a:rPr lang="en-US" sz="2000" b="0" i="0" u="none" strike="noStrike" kern="1200" baseline="0" dirty="0" smtClean="0">
                <a:solidFill>
                  <a:schemeClr val="bg1"/>
                </a:solidFill>
                <a:latin typeface="+mj-lt"/>
                <a:cs typeface="Narkisim" panose="020E0502050101010101" pitchFamily="34" charset="-79"/>
              </a:rPr>
              <a:t>Thank you.</a:t>
            </a:r>
            <a:endParaRPr lang="en-US" sz="2000" b="0" i="0" u="none" strike="noStrike" kern="1200" baseline="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4541732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  <p:hf hdr="0" dt="0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502920" y="274638"/>
            <a:ext cx="905256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Code.0X (Module Code)</a:t>
            </a:r>
            <a:br>
              <a:rPr lang="en-US" dirty="0" smtClean="0"/>
            </a:br>
            <a:r>
              <a:rPr lang="en-US" dirty="0" smtClean="0"/>
              <a:t>xxx (Module Name)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502920" y="1600203"/>
            <a:ext cx="905256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08520" y="6356353"/>
            <a:ext cx="23469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b="1">
                <a:solidFill>
                  <a:srgbClr val="21438F"/>
                </a:solidFill>
                <a:latin typeface="+mn-lt"/>
              </a:defRPr>
            </a:lvl1pPr>
          </a:lstStyle>
          <a:p>
            <a:pPr>
              <a:defRPr/>
            </a:pPr>
            <a:fld id="{90FB4697-DEFA-4505-9161-880F1932378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63" r:id="rId2"/>
    <p:sldLayoutId id="2147483664" r:id="rId3"/>
    <p:sldLayoutId id="2147483666" r:id="rId4"/>
    <p:sldLayoutId id="2147483667" r:id="rId5"/>
    <p:sldLayoutId id="2147483668" r:id="rId6"/>
  </p:sldLayoutIdLst>
  <p:hf hd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png"/><Relationship Id="rId3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1.png"/><Relationship Id="rId3" Type="http://schemas.openxmlformats.org/officeDocument/2006/relationships/image" Target="../media/image4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2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3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4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5.tif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6.tif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7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9.tiff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7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7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7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7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4.png"/><Relationship Id="rId3" Type="http://schemas.openxmlformats.org/officeDocument/2006/relationships/image" Target="../media/image27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6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7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7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7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7.tiff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8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9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Generic</a:t>
            </a:r>
            <a:r>
              <a:rPr lang="en-US" dirty="0" smtClean="0"/>
              <a:t>s </a:t>
            </a:r>
            <a:r>
              <a:rPr lang="en-US" smtClean="0"/>
              <a:t>And Collections</a:t>
            </a:r>
            <a:endParaRPr lang="en-US" dirty="0" smtClean="0"/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1"/>
          </p:nvPr>
        </p:nvSpPr>
        <p:spPr>
          <a:xfrm>
            <a:off x="753414" y="3561900"/>
            <a:ext cx="4224746" cy="370101"/>
          </a:xfrm>
        </p:spPr>
        <p:txBody>
          <a:bodyPr/>
          <a:lstStyle/>
          <a:p>
            <a:r>
              <a:rPr lang="en-US" dirty="0"/>
              <a:t>.NET &amp; JS </a:t>
            </a:r>
            <a:r>
              <a:rPr lang="en-US" dirty="0" smtClean="0"/>
              <a:t>Lab, RD </a:t>
            </a:r>
            <a:r>
              <a:rPr lang="en-US" dirty="0" err="1" smtClean="0"/>
              <a:t>belarus</a:t>
            </a:r>
            <a:endParaRPr lang="en-US" dirty="0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7"/>
          </p:nvPr>
        </p:nvSpPr>
        <p:spPr>
          <a:xfrm>
            <a:off x="753414" y="4953001"/>
            <a:ext cx="3820664" cy="373063"/>
          </a:xfrm>
        </p:spPr>
        <p:txBody>
          <a:bodyPr/>
          <a:lstStyle/>
          <a:p>
            <a:r>
              <a:rPr lang="en-US" dirty="0" err="1"/>
              <a:t>Anzhelika</a:t>
            </a:r>
            <a:r>
              <a:rPr lang="en-US" dirty="0"/>
              <a:t> </a:t>
            </a:r>
            <a:r>
              <a:rPr lang="en-US" dirty="0" err="1"/>
              <a:t>Kravchuk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6700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Внутреннее устройство обобщенных типов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1219200"/>
            <a:ext cx="9144000" cy="4046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177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IComparer</a:t>
            </a:r>
            <a:r>
              <a:rPr lang="en-US" dirty="0" smtClean="0"/>
              <a:t> </a:t>
            </a:r>
            <a:r>
              <a:rPr lang="ru-RU" dirty="0"/>
              <a:t>и </a:t>
            </a:r>
            <a:r>
              <a:rPr lang="en-US" dirty="0" err="1" smtClean="0"/>
              <a:t>IComparer</a:t>
            </a:r>
            <a:r>
              <a:rPr lang="en-US" dirty="0" smtClean="0"/>
              <a:t>&lt;T</a:t>
            </a:r>
            <a:r>
              <a:rPr lang="en-US" dirty="0"/>
              <a:t>&gt;</a:t>
            </a:r>
            <a:endParaRPr lang="ru-RU" dirty="0"/>
          </a:p>
        </p:txBody>
      </p:sp>
      <p:sp>
        <p:nvSpPr>
          <p:cNvPr id="4" name="Блок-схема: документ 3"/>
          <p:cNvSpPr/>
          <p:nvPr/>
        </p:nvSpPr>
        <p:spPr bwMode="auto">
          <a:xfrm>
            <a:off x="331526" y="1524000"/>
            <a:ext cx="9471660" cy="2362200"/>
          </a:xfrm>
          <a:prstGeom prst="flowChartDocument">
            <a:avLst/>
          </a:prstGeom>
          <a:solidFill>
            <a:schemeClr val="bg1"/>
          </a:solidFill>
          <a:ln>
            <a:headEnd/>
            <a:tailEnd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endParaRPr lang="ru-RU" sz="1600" dirty="0" smtClean="0">
              <a:latin typeface="Consolas" pitchFamily="49" charset="0"/>
              <a:cs typeface="Consolas" pitchFamily="49" charset="0"/>
            </a:endParaRPr>
          </a:p>
          <a:p>
            <a:r>
              <a:rPr lang="fr-FR" sz="1600" dirty="0" smtClean="0">
                <a:latin typeface="Consolas" pitchFamily="49" charset="0"/>
                <a:cs typeface="Consolas" pitchFamily="49" charset="0"/>
              </a:rPr>
              <a:t>public </a:t>
            </a:r>
            <a:r>
              <a:rPr lang="fr-FR" sz="1600" dirty="0">
                <a:latin typeface="Consolas" pitchFamily="49" charset="0"/>
                <a:cs typeface="Consolas" pitchFamily="49" charset="0"/>
              </a:rPr>
              <a:t>interface </a:t>
            </a:r>
            <a:r>
              <a:rPr lang="fr-FR" sz="1600" b="1" dirty="0">
                <a:latin typeface="Consolas" pitchFamily="49" charset="0"/>
                <a:cs typeface="Consolas" pitchFamily="49" charset="0"/>
              </a:rPr>
              <a:t>IComparer</a:t>
            </a:r>
          </a:p>
          <a:p>
            <a:r>
              <a:rPr lang="fr-FR" sz="1600" dirty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   </a:t>
            </a:r>
            <a:r>
              <a:rPr lang="fr-FR" sz="1600" dirty="0" smtClean="0">
                <a:latin typeface="Consolas" pitchFamily="49" charset="0"/>
                <a:cs typeface="Consolas" pitchFamily="49" charset="0"/>
              </a:rPr>
              <a:t>int </a:t>
            </a:r>
            <a:r>
              <a:rPr lang="fr-FR" sz="1600" dirty="0">
                <a:latin typeface="Consolas" pitchFamily="49" charset="0"/>
                <a:cs typeface="Consolas" pitchFamily="49" charset="0"/>
              </a:rPr>
              <a:t>Compare(object x, object y);</a:t>
            </a:r>
          </a:p>
          <a:p>
            <a:r>
              <a:rPr lang="fr-FR" sz="1600" dirty="0">
                <a:latin typeface="Consolas" pitchFamily="49" charset="0"/>
                <a:cs typeface="Consolas" pitchFamily="49" charset="0"/>
              </a:rPr>
              <a:t>}</a:t>
            </a:r>
          </a:p>
          <a:p>
            <a:r>
              <a:rPr lang="fr-FR" sz="1600" dirty="0" smtClean="0">
                <a:latin typeface="Consolas" pitchFamily="49" charset="0"/>
                <a:cs typeface="Consolas" pitchFamily="49" charset="0"/>
              </a:rPr>
              <a:t>public </a:t>
            </a:r>
            <a:r>
              <a:rPr lang="fr-FR" sz="1600" dirty="0">
                <a:latin typeface="Consolas" pitchFamily="49" charset="0"/>
                <a:cs typeface="Consolas" pitchFamily="49" charset="0"/>
              </a:rPr>
              <a:t>interface </a:t>
            </a:r>
            <a:r>
              <a:rPr lang="fr-FR" sz="1600" b="1" dirty="0" smtClean="0">
                <a:latin typeface="Consolas" pitchFamily="49" charset="0"/>
                <a:cs typeface="Consolas" pitchFamily="49" charset="0"/>
              </a:rPr>
              <a:t>IComparer</a:t>
            </a:r>
            <a:r>
              <a:rPr lang="fr-FR" sz="1600" dirty="0" smtClean="0">
                <a:latin typeface="Consolas" pitchFamily="49" charset="0"/>
                <a:cs typeface="Consolas" pitchFamily="49" charset="0"/>
              </a:rPr>
              <a:t>&lt;in </a:t>
            </a:r>
            <a:r>
              <a:rPr lang="fr-FR" sz="1600" dirty="0">
                <a:latin typeface="Consolas" pitchFamily="49" charset="0"/>
                <a:cs typeface="Consolas" pitchFamily="49" charset="0"/>
              </a:rPr>
              <a:t>T&gt;</a:t>
            </a:r>
          </a:p>
          <a:p>
            <a:r>
              <a:rPr lang="fr-FR" sz="1600" dirty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   </a:t>
            </a:r>
            <a:r>
              <a:rPr lang="fr-FR" sz="1600" dirty="0" smtClean="0">
                <a:latin typeface="Consolas" pitchFamily="49" charset="0"/>
                <a:cs typeface="Consolas" pitchFamily="49" charset="0"/>
              </a:rPr>
              <a:t>int </a:t>
            </a:r>
            <a:r>
              <a:rPr lang="fr-FR" sz="1600" dirty="0">
                <a:latin typeface="Consolas" pitchFamily="49" charset="0"/>
                <a:cs typeface="Consolas" pitchFamily="49" charset="0"/>
              </a:rPr>
              <a:t>Compare(T x, T y);</a:t>
            </a:r>
          </a:p>
          <a:p>
            <a:r>
              <a:rPr lang="fr-FR" sz="1600" dirty="0">
                <a:latin typeface="Consolas" pitchFamily="49" charset="0"/>
                <a:cs typeface="Consolas" pitchFamily="49" charset="0"/>
              </a:rPr>
              <a:t>}</a:t>
            </a:r>
            <a:endParaRPr lang="ru-RU" sz="1600" dirty="0" smtClean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Скругленный прямоугольник 5"/>
          <p:cNvSpPr/>
          <p:nvPr/>
        </p:nvSpPr>
        <p:spPr bwMode="auto">
          <a:xfrm>
            <a:off x="306507" y="762000"/>
            <a:ext cx="9471660" cy="685800"/>
          </a:xfrm>
          <a:prstGeom prst="round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just">
              <a:spcAft>
                <a:spcPts val="1000"/>
              </a:spcAft>
            </a:pPr>
            <a:r>
              <a:rPr lang="ru-RU" dirty="0" smtClean="0"/>
              <a:t>Переключение специальной логики в отсортированных словарях и коллекциях</a:t>
            </a:r>
          </a:p>
        </p:txBody>
      </p:sp>
      <p:sp>
        <p:nvSpPr>
          <p:cNvPr id="7" name="Блок-схема: документ 6"/>
          <p:cNvSpPr/>
          <p:nvPr/>
        </p:nvSpPr>
        <p:spPr bwMode="auto">
          <a:xfrm>
            <a:off x="306507" y="3962400"/>
            <a:ext cx="9471660" cy="2133600"/>
          </a:xfrm>
          <a:prstGeom prst="flowChartDocument">
            <a:avLst/>
          </a:prstGeom>
          <a:solidFill>
            <a:schemeClr val="bg1"/>
          </a:solidFill>
          <a:ln>
            <a:headEnd/>
            <a:tailEnd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sz="1600" dirty="0">
                <a:latin typeface="Consolas" pitchFamily="49" charset="0"/>
                <a:cs typeface="Consolas" pitchFamily="49" charset="0"/>
              </a:rPr>
              <a:t>public </a:t>
            </a:r>
            <a:r>
              <a:rPr lang="en-US" sz="1600" b="1" dirty="0">
                <a:latin typeface="Consolas" pitchFamily="49" charset="0"/>
                <a:cs typeface="Consolas" pitchFamily="49" charset="0"/>
              </a:rPr>
              <a:t>abstract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600" b="1" dirty="0">
                <a:latin typeface="Consolas" pitchFamily="49" charset="0"/>
                <a:cs typeface="Consolas" pitchFamily="49" charset="0"/>
              </a:rPr>
              <a:t>class Comparer&lt;T&gt; : </a:t>
            </a:r>
            <a:r>
              <a:rPr lang="en-US" sz="1600" b="1" dirty="0" err="1">
                <a:latin typeface="Consolas" pitchFamily="49" charset="0"/>
                <a:cs typeface="Consolas" pitchFamily="49" charset="0"/>
              </a:rPr>
              <a:t>IComparer</a:t>
            </a:r>
            <a:r>
              <a:rPr lang="en-US" sz="1600" b="1" dirty="0">
                <a:latin typeface="Consolas" pitchFamily="49" charset="0"/>
                <a:cs typeface="Consolas" pitchFamily="49" charset="0"/>
              </a:rPr>
              <a:t>, </a:t>
            </a:r>
            <a:r>
              <a:rPr lang="en-US" sz="1600" b="1" dirty="0" err="1">
                <a:latin typeface="Consolas" pitchFamily="49" charset="0"/>
                <a:cs typeface="Consolas" pitchFamily="49" charset="0"/>
              </a:rPr>
              <a:t>IComparer</a:t>
            </a:r>
            <a:r>
              <a:rPr lang="en-US" sz="1600" b="1" dirty="0">
                <a:latin typeface="Consolas" pitchFamily="49" charset="0"/>
                <a:cs typeface="Consolas" pitchFamily="49" charset="0"/>
              </a:rPr>
              <a:t>&lt;T&gt;</a:t>
            </a:r>
          </a:p>
          <a:p>
            <a:r>
              <a:rPr lang="en-US" sz="1600" dirty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public 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static </a:t>
            </a:r>
            <a:r>
              <a:rPr lang="en-US" sz="1600" b="1" dirty="0">
                <a:latin typeface="Consolas" pitchFamily="49" charset="0"/>
                <a:cs typeface="Consolas" pitchFamily="49" charset="0"/>
              </a:rPr>
              <a:t>Comparer&lt;T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&gt; Default { get; }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public 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abstract </a:t>
            </a:r>
            <a:r>
              <a:rPr lang="en-US" sz="1600" dirty="0" err="1">
                <a:latin typeface="Consolas" pitchFamily="49" charset="0"/>
                <a:cs typeface="Consolas" pitchFamily="49" charset="0"/>
              </a:rPr>
              <a:t>int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600" b="1" dirty="0">
                <a:latin typeface="Consolas" pitchFamily="49" charset="0"/>
                <a:cs typeface="Consolas" pitchFamily="49" charset="0"/>
              </a:rPr>
              <a:t>Compare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 (T x, T y); // Implemented by you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600" dirty="0" err="1" smtClean="0">
                <a:latin typeface="Consolas" pitchFamily="49" charset="0"/>
                <a:cs typeface="Consolas" pitchFamily="49" charset="0"/>
              </a:rPr>
              <a:t>int</a:t>
            </a: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600" b="1" dirty="0" err="1">
                <a:latin typeface="Consolas" pitchFamily="49" charset="0"/>
                <a:cs typeface="Consolas" pitchFamily="49" charset="0"/>
              </a:rPr>
              <a:t>IComparer.Compare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 (object x, object y); // Implemented for you</a:t>
            </a:r>
          </a:p>
          <a:p>
            <a:r>
              <a:rPr lang="en-US" sz="1600" dirty="0">
                <a:latin typeface="Consolas" pitchFamily="49" charset="0"/>
                <a:cs typeface="Consolas" pitchFamily="49" charset="0"/>
              </a:rPr>
              <a:t>}</a:t>
            </a:r>
            <a:endParaRPr lang="ru-RU" sz="1600" dirty="0" smtClean="0"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7257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IComparer</a:t>
            </a:r>
            <a:r>
              <a:rPr lang="en-US" dirty="0" smtClean="0"/>
              <a:t> </a:t>
            </a:r>
            <a:r>
              <a:rPr lang="ru-RU" dirty="0"/>
              <a:t>и </a:t>
            </a:r>
            <a:r>
              <a:rPr lang="en-US" dirty="0" err="1" smtClean="0"/>
              <a:t>IComparer</a:t>
            </a:r>
            <a:r>
              <a:rPr lang="en-US" dirty="0" smtClean="0"/>
              <a:t>&lt;T</a:t>
            </a:r>
            <a:r>
              <a:rPr lang="en-US" dirty="0"/>
              <a:t>&gt;</a:t>
            </a:r>
            <a:endParaRPr lang="ru-RU" dirty="0"/>
          </a:p>
        </p:txBody>
      </p:sp>
      <p:sp>
        <p:nvSpPr>
          <p:cNvPr id="4" name="Блок-схема: документ 3"/>
          <p:cNvSpPr/>
          <p:nvPr/>
        </p:nvSpPr>
        <p:spPr bwMode="auto">
          <a:xfrm>
            <a:off x="331526" y="762000"/>
            <a:ext cx="9471660" cy="3124200"/>
          </a:xfrm>
          <a:prstGeom prst="flowChartDocument">
            <a:avLst/>
          </a:prstGeom>
          <a:solidFill>
            <a:schemeClr val="bg1"/>
          </a:solidFill>
          <a:ln>
            <a:headEnd/>
            <a:tailEnd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sz="1600" dirty="0">
                <a:latin typeface="Consolas" pitchFamily="49" charset="0"/>
                <a:cs typeface="Consolas" pitchFamily="49" charset="0"/>
              </a:rPr>
              <a:t>class Wish</a:t>
            </a:r>
          </a:p>
          <a:p>
            <a:r>
              <a:rPr lang="en-US" sz="1600" dirty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public 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string Name;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public </a:t>
            </a:r>
            <a:r>
              <a:rPr lang="en-US" sz="1600" dirty="0" err="1">
                <a:latin typeface="Consolas" pitchFamily="49" charset="0"/>
                <a:cs typeface="Consolas" pitchFamily="49" charset="0"/>
              </a:rPr>
              <a:t>int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 Priority;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public 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Wish (string name, </a:t>
            </a:r>
            <a:r>
              <a:rPr lang="en-US" sz="1600" dirty="0" err="1">
                <a:latin typeface="Consolas" pitchFamily="49" charset="0"/>
                <a:cs typeface="Consolas" pitchFamily="49" charset="0"/>
              </a:rPr>
              <a:t>int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 priority)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{</a:t>
            </a:r>
            <a:endParaRPr lang="en-US" sz="1600" dirty="0">
              <a:latin typeface="Consolas" pitchFamily="49" charset="0"/>
              <a:cs typeface="Consolas" pitchFamily="49" charset="0"/>
            </a:endParaRP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Name 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= name;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Priority 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= priority;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}</a:t>
            </a:r>
            <a:endParaRPr lang="en-US" sz="1600" dirty="0">
              <a:latin typeface="Consolas" pitchFamily="49" charset="0"/>
              <a:cs typeface="Consolas" pitchFamily="49" charset="0"/>
            </a:endParaRPr>
          </a:p>
          <a:p>
            <a:r>
              <a:rPr lang="en-US" sz="1600" dirty="0">
                <a:latin typeface="Consolas" pitchFamily="49" charset="0"/>
                <a:cs typeface="Consolas" pitchFamily="49" charset="0"/>
              </a:rPr>
              <a:t>}</a:t>
            </a:r>
            <a:endParaRPr lang="ru-RU" sz="1600" dirty="0" smtClean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Блок-схема: документ 6"/>
          <p:cNvSpPr/>
          <p:nvPr/>
        </p:nvSpPr>
        <p:spPr bwMode="auto">
          <a:xfrm>
            <a:off x="334029" y="3505200"/>
            <a:ext cx="9496680" cy="2895600"/>
          </a:xfrm>
          <a:prstGeom prst="flowChartDocument">
            <a:avLst/>
          </a:prstGeom>
          <a:solidFill>
            <a:schemeClr val="bg1"/>
          </a:solidFill>
          <a:ln>
            <a:headEnd/>
            <a:tailEnd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endParaRPr lang="en-US" sz="1600" dirty="0" smtClean="0">
              <a:latin typeface="Consolas" pitchFamily="49" charset="0"/>
              <a:cs typeface="Consolas" pitchFamily="49" charset="0"/>
            </a:endParaRPr>
          </a:p>
          <a:p>
            <a:endParaRPr lang="ru-RU" sz="1600" dirty="0" smtClean="0">
              <a:latin typeface="Consolas" pitchFamily="49" charset="0"/>
              <a:cs typeface="Consolas" pitchFamily="49" charset="0"/>
            </a:endParaRPr>
          </a:p>
          <a:p>
            <a:r>
              <a:rPr lang="en-US" sz="1600" dirty="0" smtClean="0">
                <a:latin typeface="Consolas" pitchFamily="49" charset="0"/>
                <a:cs typeface="Consolas" pitchFamily="49" charset="0"/>
              </a:rPr>
              <a:t>class </a:t>
            </a:r>
            <a:r>
              <a:rPr lang="en-US" sz="1600" dirty="0" err="1">
                <a:latin typeface="Consolas" pitchFamily="49" charset="0"/>
                <a:cs typeface="Consolas" pitchFamily="49" charset="0"/>
              </a:rPr>
              <a:t>PriorityComparer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 : </a:t>
            </a: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Comparer&lt;Wish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&gt;</a:t>
            </a:r>
          </a:p>
          <a:p>
            <a:r>
              <a:rPr lang="en-US" sz="1600" dirty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public 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override </a:t>
            </a:r>
            <a:r>
              <a:rPr lang="en-US" sz="1600" dirty="0" err="1">
                <a:latin typeface="Consolas" pitchFamily="49" charset="0"/>
                <a:cs typeface="Consolas" pitchFamily="49" charset="0"/>
              </a:rPr>
              <a:t>int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 Compare (Wish x, Wish y)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{</a:t>
            </a:r>
            <a:endParaRPr lang="ru-RU" sz="1600" dirty="0" smtClean="0">
              <a:latin typeface="Consolas" pitchFamily="49" charset="0"/>
              <a:cs typeface="Consolas" pitchFamily="49" charset="0"/>
            </a:endParaRP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      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// 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Гарантирует, что никогда не будет противоречия с </a:t>
            </a:r>
            <a:r>
              <a:rPr lang="en-US" sz="1600" dirty="0" err="1" smtClean="0">
                <a:latin typeface="Consolas" pitchFamily="49" charset="0"/>
                <a:cs typeface="Consolas" pitchFamily="49" charset="0"/>
              </a:rPr>
              <a:t>Eqauls</a:t>
            </a:r>
            <a:endParaRPr lang="en-US" sz="1600" dirty="0" smtClean="0">
              <a:latin typeface="Consolas" pitchFamily="49" charset="0"/>
              <a:cs typeface="Consolas" pitchFamily="49" charset="0"/>
            </a:endParaRPr>
          </a:p>
          <a:p>
            <a:r>
              <a:rPr lang="en-US" sz="16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       //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эквивалентность придирчивее сравнения</a:t>
            </a:r>
            <a:endParaRPr lang="en-US" sz="1600" dirty="0">
              <a:latin typeface="Consolas" pitchFamily="49" charset="0"/>
              <a:cs typeface="Consolas" pitchFamily="49" charset="0"/>
            </a:endParaRP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if 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(</a:t>
            </a:r>
            <a:r>
              <a:rPr lang="en-US" sz="1600" dirty="0" err="1">
                <a:latin typeface="Consolas" pitchFamily="49" charset="0"/>
                <a:cs typeface="Consolas" pitchFamily="49" charset="0"/>
              </a:rPr>
              <a:t>object.Equals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 (x, y)) return 0; </a:t>
            </a:r>
            <a:endParaRPr lang="ru-RU" sz="1600" dirty="0" smtClean="0">
              <a:latin typeface="Consolas" pitchFamily="49" charset="0"/>
              <a:cs typeface="Consolas" pitchFamily="49" charset="0"/>
            </a:endParaRPr>
          </a:p>
          <a:p>
            <a:r>
              <a:rPr lang="en-US" sz="1600" dirty="0" smtClean="0">
                <a:latin typeface="Consolas" pitchFamily="49" charset="0"/>
                <a:cs typeface="Consolas" pitchFamily="49" charset="0"/>
              </a:rPr>
              <a:t>        return </a:t>
            </a:r>
            <a:r>
              <a:rPr lang="en-US" sz="1600" dirty="0" err="1">
                <a:latin typeface="Consolas" pitchFamily="49" charset="0"/>
                <a:cs typeface="Consolas" pitchFamily="49" charset="0"/>
              </a:rPr>
              <a:t>x.Priority.CompareTo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 (</a:t>
            </a:r>
            <a:r>
              <a:rPr lang="en-US" sz="1600" dirty="0" err="1">
                <a:latin typeface="Consolas" pitchFamily="49" charset="0"/>
                <a:cs typeface="Consolas" pitchFamily="49" charset="0"/>
              </a:rPr>
              <a:t>y.Priority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);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}</a:t>
            </a:r>
            <a:endParaRPr lang="en-US" sz="1600" dirty="0">
              <a:latin typeface="Consolas" pitchFamily="49" charset="0"/>
              <a:cs typeface="Consolas" pitchFamily="49" charset="0"/>
            </a:endParaRPr>
          </a:p>
          <a:p>
            <a:r>
              <a:rPr lang="en-US" sz="1600" dirty="0">
                <a:latin typeface="Consolas" pitchFamily="49" charset="0"/>
                <a:cs typeface="Consolas" pitchFamily="49" charset="0"/>
              </a:rPr>
              <a:t>}</a:t>
            </a:r>
            <a:endParaRPr lang="ru-RU" sz="1600" dirty="0" smtClean="0"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6508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StringComparer</a:t>
            </a:r>
            <a:endParaRPr lang="ru-RU" dirty="0"/>
          </a:p>
        </p:txBody>
      </p:sp>
      <p:sp>
        <p:nvSpPr>
          <p:cNvPr id="5" name="Блок-схема: документ 4"/>
          <p:cNvSpPr/>
          <p:nvPr/>
        </p:nvSpPr>
        <p:spPr bwMode="auto">
          <a:xfrm>
            <a:off x="335280" y="787021"/>
            <a:ext cx="9471660" cy="4876800"/>
          </a:xfrm>
          <a:prstGeom prst="flowChartDocument">
            <a:avLst/>
          </a:prstGeom>
          <a:solidFill>
            <a:schemeClr val="bg1"/>
          </a:solidFill>
          <a:ln>
            <a:headEnd/>
            <a:tailEnd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>
              <a:spcAft>
                <a:spcPts val="0"/>
              </a:spcAft>
            </a:pPr>
            <a:r>
              <a:rPr lang="en-US" sz="1600" dirty="0">
                <a:latin typeface="Consolas" pitchFamily="49" charset="0"/>
                <a:cs typeface="Consolas" pitchFamily="49" charset="0"/>
              </a:rPr>
              <a:t>public abstract class </a:t>
            </a:r>
            <a:r>
              <a:rPr lang="en-US" sz="1600" b="1" dirty="0" err="1">
                <a:latin typeface="Consolas" pitchFamily="49" charset="0"/>
                <a:cs typeface="Consolas" pitchFamily="49" charset="0"/>
              </a:rPr>
              <a:t>StringComparer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600" b="1" dirty="0">
                <a:latin typeface="Consolas" pitchFamily="49" charset="0"/>
                <a:cs typeface="Consolas" pitchFamily="49" charset="0"/>
              </a:rPr>
              <a:t>: </a:t>
            </a:r>
            <a:r>
              <a:rPr lang="en-US" sz="1600" b="1" dirty="0" err="1">
                <a:latin typeface="Consolas" pitchFamily="49" charset="0"/>
                <a:cs typeface="Consolas" pitchFamily="49" charset="0"/>
              </a:rPr>
              <a:t>IComparer</a:t>
            </a:r>
            <a:r>
              <a:rPr lang="en-US" sz="1600" b="1" dirty="0">
                <a:latin typeface="Consolas" pitchFamily="49" charset="0"/>
                <a:cs typeface="Consolas" pitchFamily="49" charset="0"/>
              </a:rPr>
              <a:t>, </a:t>
            </a:r>
            <a:r>
              <a:rPr lang="en-US" sz="1600" b="1" dirty="0" err="1" smtClean="0">
                <a:latin typeface="Consolas" pitchFamily="49" charset="0"/>
                <a:cs typeface="Consolas" pitchFamily="49" charset="0"/>
              </a:rPr>
              <a:t>IComparer</a:t>
            </a:r>
            <a:r>
              <a:rPr lang="en-US" sz="1600" b="1" dirty="0" smtClean="0">
                <a:latin typeface="Consolas" pitchFamily="49" charset="0"/>
                <a:cs typeface="Consolas" pitchFamily="49" charset="0"/>
              </a:rPr>
              <a:t>&lt;string&gt;,</a:t>
            </a:r>
            <a:r>
              <a:rPr lang="ru-RU" sz="1600" b="1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600" b="1" dirty="0" err="1" smtClean="0">
                <a:latin typeface="Consolas" pitchFamily="49" charset="0"/>
                <a:cs typeface="Consolas" pitchFamily="49" charset="0"/>
              </a:rPr>
              <a:t>IEqualityComparer</a:t>
            </a:r>
            <a:r>
              <a:rPr lang="en-US" sz="1600" b="1" dirty="0" smtClean="0">
                <a:latin typeface="Consolas" pitchFamily="49" charset="0"/>
                <a:cs typeface="Consolas" pitchFamily="49" charset="0"/>
              </a:rPr>
              <a:t>,</a:t>
            </a:r>
            <a:r>
              <a:rPr lang="ru-RU" sz="1600" b="1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600" b="1" dirty="0" err="1" smtClean="0">
                <a:latin typeface="Consolas" pitchFamily="49" charset="0"/>
                <a:cs typeface="Consolas" pitchFamily="49" charset="0"/>
              </a:rPr>
              <a:t>IEqualityComparer</a:t>
            </a:r>
            <a:r>
              <a:rPr lang="en-US" sz="1600" b="1" dirty="0" smtClean="0">
                <a:latin typeface="Consolas" pitchFamily="49" charset="0"/>
                <a:cs typeface="Consolas" pitchFamily="49" charset="0"/>
              </a:rPr>
              <a:t>&lt;string&gt;</a:t>
            </a:r>
            <a:endParaRPr lang="ru-RU" sz="1600" b="1" dirty="0" smtClean="0">
              <a:latin typeface="Consolas" pitchFamily="49" charset="0"/>
              <a:cs typeface="Consolas" pitchFamily="49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latin typeface="Consolas" pitchFamily="49" charset="0"/>
                <a:cs typeface="Consolas" pitchFamily="49" charset="0"/>
              </a:rPr>
              <a:t>{</a:t>
            </a:r>
          </a:p>
          <a:p>
            <a:pPr lvl="1">
              <a:spcAft>
                <a:spcPts val="0"/>
              </a:spcAft>
            </a:pP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public abstract </a:t>
            </a:r>
            <a:r>
              <a:rPr lang="en-US" sz="1600" dirty="0" err="1" smtClean="0">
                <a:latin typeface="Consolas" pitchFamily="49" charset="0"/>
                <a:cs typeface="Consolas" pitchFamily="49" charset="0"/>
              </a:rPr>
              <a:t>int</a:t>
            </a: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 Compare (string x, string y);</a:t>
            </a:r>
          </a:p>
          <a:p>
            <a:pPr lvl="1">
              <a:spcAft>
                <a:spcPts val="0"/>
              </a:spcAft>
            </a:pP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public abstract </a:t>
            </a:r>
            <a:r>
              <a:rPr lang="en-US" sz="1600" dirty="0" err="1" smtClean="0">
                <a:latin typeface="Consolas" pitchFamily="49" charset="0"/>
                <a:cs typeface="Consolas" pitchFamily="49" charset="0"/>
              </a:rPr>
              <a:t>bool</a:t>
            </a: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 Equals (string x, string y);</a:t>
            </a:r>
          </a:p>
          <a:p>
            <a:pPr lvl="1">
              <a:spcAft>
                <a:spcPts val="0"/>
              </a:spcAft>
            </a:pP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public abstract </a:t>
            </a:r>
            <a:r>
              <a:rPr lang="en-US" sz="1600" dirty="0" err="1" smtClean="0">
                <a:latin typeface="Consolas" pitchFamily="49" charset="0"/>
                <a:cs typeface="Consolas" pitchFamily="49" charset="0"/>
              </a:rPr>
              <a:t>int</a:t>
            </a: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600" dirty="0" err="1" smtClean="0">
                <a:latin typeface="Consolas" pitchFamily="49" charset="0"/>
                <a:cs typeface="Consolas" pitchFamily="49" charset="0"/>
              </a:rPr>
              <a:t>GetHashCode</a:t>
            </a: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 (string </a:t>
            </a:r>
            <a:r>
              <a:rPr lang="en-US" sz="1600" dirty="0" err="1" smtClean="0">
                <a:latin typeface="Consolas" pitchFamily="49" charset="0"/>
                <a:cs typeface="Consolas" pitchFamily="49" charset="0"/>
              </a:rPr>
              <a:t>obj</a:t>
            </a: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);</a:t>
            </a:r>
          </a:p>
          <a:p>
            <a:pPr lvl="1">
              <a:spcAft>
                <a:spcPts val="0"/>
              </a:spcAft>
            </a:pP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public static </a:t>
            </a:r>
            <a:r>
              <a:rPr lang="en-US" sz="1600" dirty="0" err="1" smtClean="0">
                <a:latin typeface="Consolas" pitchFamily="49" charset="0"/>
                <a:cs typeface="Consolas" pitchFamily="49" charset="0"/>
              </a:rPr>
              <a:t>StringComparer</a:t>
            </a: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 Create (</a:t>
            </a:r>
            <a:r>
              <a:rPr lang="en-US" sz="1600" dirty="0" err="1" smtClean="0">
                <a:latin typeface="Consolas" pitchFamily="49" charset="0"/>
                <a:cs typeface="Consolas" pitchFamily="49" charset="0"/>
              </a:rPr>
              <a:t>CultureInfo</a:t>
            </a: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 culture,</a:t>
            </a:r>
          </a:p>
          <a:p>
            <a:pPr lvl="1">
              <a:spcAft>
                <a:spcPts val="0"/>
              </a:spcAft>
            </a:pPr>
            <a:r>
              <a:rPr lang="en-US" sz="1600" dirty="0" err="1" smtClean="0">
                <a:latin typeface="Consolas" pitchFamily="49" charset="0"/>
                <a:cs typeface="Consolas" pitchFamily="49" charset="0"/>
              </a:rPr>
              <a:t>bool</a:t>
            </a: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600" dirty="0" err="1" smtClean="0">
                <a:latin typeface="Consolas" pitchFamily="49" charset="0"/>
                <a:cs typeface="Consolas" pitchFamily="49" charset="0"/>
              </a:rPr>
              <a:t>ignoreCase</a:t>
            </a: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);</a:t>
            </a:r>
          </a:p>
          <a:p>
            <a:pPr lvl="1">
              <a:spcAft>
                <a:spcPts val="0"/>
              </a:spcAft>
            </a:pP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public static </a:t>
            </a:r>
            <a:r>
              <a:rPr lang="en-US" sz="1600" dirty="0" err="1" smtClean="0">
                <a:latin typeface="Consolas" pitchFamily="49" charset="0"/>
                <a:cs typeface="Consolas" pitchFamily="49" charset="0"/>
              </a:rPr>
              <a:t>StringComparer</a:t>
            </a: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600" dirty="0" err="1" smtClean="0">
                <a:latin typeface="Consolas" pitchFamily="49" charset="0"/>
                <a:cs typeface="Consolas" pitchFamily="49" charset="0"/>
              </a:rPr>
              <a:t>CurrentCulture</a:t>
            </a: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 { get; }</a:t>
            </a:r>
          </a:p>
          <a:p>
            <a:pPr lvl="1">
              <a:spcAft>
                <a:spcPts val="0"/>
              </a:spcAft>
            </a:pP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public static </a:t>
            </a:r>
            <a:r>
              <a:rPr lang="en-US" sz="1600" dirty="0" err="1" smtClean="0">
                <a:latin typeface="Consolas" pitchFamily="49" charset="0"/>
                <a:cs typeface="Consolas" pitchFamily="49" charset="0"/>
              </a:rPr>
              <a:t>StringComparer</a:t>
            </a: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600" dirty="0" err="1" smtClean="0">
                <a:latin typeface="Consolas" pitchFamily="49" charset="0"/>
                <a:cs typeface="Consolas" pitchFamily="49" charset="0"/>
              </a:rPr>
              <a:t>CurrentCultureIgnoreCase</a:t>
            </a: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 { get; }</a:t>
            </a:r>
          </a:p>
          <a:p>
            <a:pPr lvl="1">
              <a:spcAft>
                <a:spcPts val="0"/>
              </a:spcAft>
            </a:pP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public static </a:t>
            </a:r>
            <a:r>
              <a:rPr lang="en-US" sz="1600" dirty="0" err="1" smtClean="0">
                <a:latin typeface="Consolas" pitchFamily="49" charset="0"/>
                <a:cs typeface="Consolas" pitchFamily="49" charset="0"/>
              </a:rPr>
              <a:t>StringComparer</a:t>
            </a: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600" dirty="0" err="1" smtClean="0">
                <a:latin typeface="Consolas" pitchFamily="49" charset="0"/>
                <a:cs typeface="Consolas" pitchFamily="49" charset="0"/>
              </a:rPr>
              <a:t>InvariantCulture</a:t>
            </a: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 { get; }</a:t>
            </a:r>
          </a:p>
          <a:p>
            <a:pPr lvl="1">
              <a:spcAft>
                <a:spcPts val="0"/>
              </a:spcAft>
            </a:pP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public static </a:t>
            </a:r>
            <a:r>
              <a:rPr lang="en-US" sz="1600" dirty="0" err="1" smtClean="0">
                <a:latin typeface="Consolas" pitchFamily="49" charset="0"/>
                <a:cs typeface="Consolas" pitchFamily="49" charset="0"/>
              </a:rPr>
              <a:t>StringComparer</a:t>
            </a: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600" dirty="0" err="1" smtClean="0">
                <a:latin typeface="Consolas" pitchFamily="49" charset="0"/>
                <a:cs typeface="Consolas" pitchFamily="49" charset="0"/>
              </a:rPr>
              <a:t>InvariantCultureIgnoreCase</a:t>
            </a: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 { get; }</a:t>
            </a:r>
          </a:p>
          <a:p>
            <a:pPr lvl="1">
              <a:spcAft>
                <a:spcPts val="0"/>
              </a:spcAft>
            </a:pP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public static </a:t>
            </a:r>
            <a:r>
              <a:rPr lang="en-US" sz="1600" dirty="0" err="1" smtClean="0">
                <a:latin typeface="Consolas" pitchFamily="49" charset="0"/>
                <a:cs typeface="Consolas" pitchFamily="49" charset="0"/>
              </a:rPr>
              <a:t>StringComparer</a:t>
            </a: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 Ordinal { get; }</a:t>
            </a:r>
          </a:p>
          <a:p>
            <a:pPr lvl="1">
              <a:spcAft>
                <a:spcPts val="0"/>
              </a:spcAft>
            </a:pP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public static </a:t>
            </a:r>
            <a:r>
              <a:rPr lang="en-US" sz="1600" dirty="0" err="1" smtClean="0">
                <a:latin typeface="Consolas" pitchFamily="49" charset="0"/>
                <a:cs typeface="Consolas" pitchFamily="49" charset="0"/>
              </a:rPr>
              <a:t>StringComparer</a:t>
            </a: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600" dirty="0" err="1" smtClean="0">
                <a:latin typeface="Consolas" pitchFamily="49" charset="0"/>
                <a:cs typeface="Consolas" pitchFamily="49" charset="0"/>
              </a:rPr>
              <a:t>OrdinalIgnoreCase</a:t>
            </a: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 { get; }</a:t>
            </a:r>
          </a:p>
          <a:p>
            <a:pPr>
              <a:spcAft>
                <a:spcPts val="0"/>
              </a:spcAft>
            </a:pP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}</a:t>
            </a:r>
            <a:endParaRPr lang="ru-RU" sz="1600" dirty="0" err="1" smtClean="0"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1245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IStructuralEquatable</a:t>
            </a:r>
            <a:r>
              <a:rPr lang="en-US" dirty="0"/>
              <a:t> and </a:t>
            </a:r>
            <a:r>
              <a:rPr lang="en-US" dirty="0" err="1"/>
              <a:t>IStructuralComparable</a:t>
            </a:r>
            <a:endParaRPr lang="ru-RU" dirty="0"/>
          </a:p>
        </p:txBody>
      </p:sp>
      <p:sp>
        <p:nvSpPr>
          <p:cNvPr id="5" name="Блок-схема: документ 4"/>
          <p:cNvSpPr/>
          <p:nvPr/>
        </p:nvSpPr>
        <p:spPr bwMode="auto">
          <a:xfrm>
            <a:off x="335280" y="1905004"/>
            <a:ext cx="9471660" cy="3047999"/>
          </a:xfrm>
          <a:prstGeom prst="flowChartDocument">
            <a:avLst/>
          </a:prstGeom>
          <a:solidFill>
            <a:schemeClr val="bg1"/>
          </a:solidFill>
          <a:ln>
            <a:headEnd/>
            <a:tailEnd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>
              <a:spcAft>
                <a:spcPts val="0"/>
              </a:spcAft>
            </a:pPr>
            <a:endParaRPr lang="ru-RU" sz="1600" dirty="0">
              <a:latin typeface="Consolas" pitchFamily="49" charset="0"/>
              <a:cs typeface="Consolas" pitchFamily="49" charset="0"/>
            </a:endParaRPr>
          </a:p>
          <a:p>
            <a:pPr>
              <a:spcAft>
                <a:spcPts val="0"/>
              </a:spcAft>
            </a:pP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public 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interface </a:t>
            </a:r>
            <a:r>
              <a:rPr lang="en-US" sz="1600" dirty="0" err="1">
                <a:latin typeface="Consolas" pitchFamily="49" charset="0"/>
                <a:cs typeface="Consolas" pitchFamily="49" charset="0"/>
              </a:rPr>
              <a:t>IStructuralEquatable</a:t>
            </a:r>
            <a:endParaRPr lang="en-US" sz="1600" dirty="0">
              <a:latin typeface="Consolas" pitchFamily="49" charset="0"/>
              <a:cs typeface="Consolas" pitchFamily="49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spcAft>
                <a:spcPts val="0"/>
              </a:spcAft>
            </a:pP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600" dirty="0" err="1" smtClean="0">
                <a:latin typeface="Consolas" pitchFamily="49" charset="0"/>
                <a:cs typeface="Consolas" pitchFamily="49" charset="0"/>
              </a:rPr>
              <a:t>bool</a:t>
            </a: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600" b="1" dirty="0">
                <a:latin typeface="Consolas" pitchFamily="49" charset="0"/>
                <a:cs typeface="Consolas" pitchFamily="49" charset="0"/>
              </a:rPr>
              <a:t>Equals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 (object other, </a:t>
            </a:r>
            <a:r>
              <a:rPr lang="en-US" sz="1600" dirty="0" err="1">
                <a:latin typeface="Consolas" pitchFamily="49" charset="0"/>
                <a:cs typeface="Consolas" pitchFamily="49" charset="0"/>
              </a:rPr>
              <a:t>IEqualityComparer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 comparer);</a:t>
            </a:r>
          </a:p>
          <a:p>
            <a:pPr>
              <a:spcAft>
                <a:spcPts val="0"/>
              </a:spcAft>
            </a:pP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600" dirty="0" err="1" smtClean="0">
                <a:latin typeface="Consolas" pitchFamily="49" charset="0"/>
                <a:cs typeface="Consolas" pitchFamily="49" charset="0"/>
              </a:rPr>
              <a:t>int</a:t>
            </a: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600" b="1" dirty="0" err="1">
                <a:latin typeface="Consolas" pitchFamily="49" charset="0"/>
                <a:cs typeface="Consolas" pitchFamily="49" charset="0"/>
              </a:rPr>
              <a:t>GetHashCode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 (</a:t>
            </a:r>
            <a:r>
              <a:rPr lang="en-US" sz="1600" dirty="0" err="1">
                <a:latin typeface="Consolas" pitchFamily="49" charset="0"/>
                <a:cs typeface="Consolas" pitchFamily="49" charset="0"/>
              </a:rPr>
              <a:t>IEqualityComparer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 comparer);</a:t>
            </a:r>
          </a:p>
          <a:p>
            <a:pPr>
              <a:spcAft>
                <a:spcPts val="0"/>
              </a:spcAft>
            </a:pP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}</a:t>
            </a:r>
            <a:endParaRPr lang="ru-RU" sz="1600" dirty="0" smtClean="0">
              <a:latin typeface="Consolas" pitchFamily="49" charset="0"/>
              <a:cs typeface="Consolas" pitchFamily="49" charset="0"/>
            </a:endParaRPr>
          </a:p>
          <a:p>
            <a:pPr>
              <a:spcAft>
                <a:spcPts val="0"/>
              </a:spcAft>
            </a:pPr>
            <a:endParaRPr lang="en-US" sz="1600" dirty="0">
              <a:latin typeface="Consolas" pitchFamily="49" charset="0"/>
              <a:cs typeface="Consolas" pitchFamily="49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latin typeface="Consolas" pitchFamily="49" charset="0"/>
                <a:cs typeface="Consolas" pitchFamily="49" charset="0"/>
              </a:rPr>
              <a:t>public interface </a:t>
            </a:r>
            <a:r>
              <a:rPr lang="en-US" sz="1600" dirty="0" err="1">
                <a:latin typeface="Consolas" pitchFamily="49" charset="0"/>
                <a:cs typeface="Consolas" pitchFamily="49" charset="0"/>
              </a:rPr>
              <a:t>IStructuralComparable</a:t>
            </a:r>
            <a:endParaRPr lang="en-US" sz="1600" dirty="0">
              <a:latin typeface="Consolas" pitchFamily="49" charset="0"/>
              <a:cs typeface="Consolas" pitchFamily="49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spcAft>
                <a:spcPts val="0"/>
              </a:spcAft>
            </a:pP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600" dirty="0" err="1" smtClean="0">
                <a:latin typeface="Consolas" pitchFamily="49" charset="0"/>
                <a:cs typeface="Consolas" pitchFamily="49" charset="0"/>
              </a:rPr>
              <a:t>int</a:t>
            </a: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600" b="1" dirty="0" err="1">
                <a:latin typeface="Consolas" pitchFamily="49" charset="0"/>
                <a:cs typeface="Consolas" pitchFamily="49" charset="0"/>
              </a:rPr>
              <a:t>CompareTo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 (object other, </a:t>
            </a:r>
            <a:r>
              <a:rPr lang="en-US" sz="1600" dirty="0" err="1">
                <a:latin typeface="Consolas" pitchFamily="49" charset="0"/>
                <a:cs typeface="Consolas" pitchFamily="49" charset="0"/>
              </a:rPr>
              <a:t>IComparer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 comparer);</a:t>
            </a:r>
          </a:p>
          <a:p>
            <a:pPr>
              <a:spcAft>
                <a:spcPts val="0"/>
              </a:spcAft>
            </a:pPr>
            <a:r>
              <a:rPr lang="en-US" sz="1600" dirty="0">
                <a:latin typeface="Consolas" pitchFamily="49" charset="0"/>
                <a:cs typeface="Consolas" pitchFamily="49" charset="0"/>
              </a:rPr>
              <a:t>}</a:t>
            </a:r>
            <a:endParaRPr lang="ru-RU" sz="1600" dirty="0" err="1" smtClean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" name="Скругленный прямоугольник 2"/>
          <p:cNvSpPr/>
          <p:nvPr/>
        </p:nvSpPr>
        <p:spPr bwMode="auto">
          <a:xfrm>
            <a:off x="335280" y="922364"/>
            <a:ext cx="9387840" cy="830239"/>
          </a:xfrm>
          <a:prstGeom prst="round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just">
              <a:spcAft>
                <a:spcPts val="1000"/>
              </a:spcAft>
            </a:pPr>
            <a:r>
              <a:rPr lang="ru-RU" dirty="0" smtClean="0"/>
              <a:t>Структурная эквивалентность и сравнение порядка в виде подключаемых вариантов для других типов</a:t>
            </a:r>
          </a:p>
        </p:txBody>
      </p:sp>
    </p:spTree>
    <p:extLst>
      <p:ext uri="{BB962C8B-B14F-4D97-AF65-F5344CB8AC3E}">
        <p14:creationId xmlns:p14="http://schemas.microsoft.com/office/powerpoint/2010/main" val="2021738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IStructuralEquatable</a:t>
            </a:r>
            <a:r>
              <a:rPr lang="en-US" dirty="0"/>
              <a:t> and </a:t>
            </a:r>
            <a:r>
              <a:rPr lang="en-US" dirty="0" err="1"/>
              <a:t>IStructuralComparable</a:t>
            </a:r>
            <a:endParaRPr lang="ru-RU" dirty="0"/>
          </a:p>
        </p:txBody>
      </p:sp>
      <p:sp>
        <p:nvSpPr>
          <p:cNvPr id="5" name="Блок-схема: документ 4"/>
          <p:cNvSpPr/>
          <p:nvPr/>
        </p:nvSpPr>
        <p:spPr bwMode="auto">
          <a:xfrm>
            <a:off x="335280" y="838201"/>
            <a:ext cx="9471660" cy="2286000"/>
          </a:xfrm>
          <a:prstGeom prst="flowChartDocument">
            <a:avLst/>
          </a:prstGeom>
          <a:solidFill>
            <a:schemeClr val="bg1"/>
          </a:solidFill>
          <a:ln>
            <a:headEnd/>
            <a:tailEnd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>
              <a:spcAft>
                <a:spcPts val="0"/>
              </a:spcAft>
            </a:pPr>
            <a:r>
              <a:rPr lang="en-US" sz="1600" dirty="0" err="1">
                <a:latin typeface="Consolas" pitchFamily="49" charset="0"/>
                <a:cs typeface="Consolas" pitchFamily="49" charset="0"/>
              </a:rPr>
              <a:t>int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[] a1 = { 1, 2, 3 };</a:t>
            </a:r>
          </a:p>
          <a:p>
            <a:pPr>
              <a:spcAft>
                <a:spcPts val="0"/>
              </a:spcAft>
            </a:pPr>
            <a:r>
              <a:rPr lang="en-US" sz="1600" dirty="0" err="1">
                <a:latin typeface="Consolas" pitchFamily="49" charset="0"/>
                <a:cs typeface="Consolas" pitchFamily="49" charset="0"/>
              </a:rPr>
              <a:t>int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[] a2 = { 1, 2, 3 </a:t>
            </a: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};</a:t>
            </a:r>
            <a:endParaRPr lang="ru-RU" sz="1600" dirty="0" smtClean="0">
              <a:latin typeface="Consolas" pitchFamily="49" charset="0"/>
              <a:cs typeface="Consolas" pitchFamily="49" charset="0"/>
            </a:endParaRPr>
          </a:p>
          <a:p>
            <a:pPr>
              <a:spcAft>
                <a:spcPts val="0"/>
              </a:spcAft>
            </a:pPr>
            <a:endParaRPr lang="en-US" sz="1600" dirty="0">
              <a:latin typeface="Consolas" pitchFamily="49" charset="0"/>
              <a:cs typeface="Consolas" pitchFamily="49" charset="0"/>
            </a:endParaRPr>
          </a:p>
          <a:p>
            <a:pPr>
              <a:spcAft>
                <a:spcPts val="0"/>
              </a:spcAft>
            </a:pPr>
            <a:r>
              <a:rPr lang="en-US" sz="1600" dirty="0" err="1" smtClean="0">
                <a:latin typeface="Consolas" pitchFamily="49" charset="0"/>
                <a:cs typeface="Consolas" pitchFamily="49" charset="0"/>
              </a:rPr>
              <a:t>Console.Write</a:t>
            </a: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(a1.Equals (a2)); // </a:t>
            </a:r>
            <a:r>
              <a:rPr lang="en-US" sz="1600" b="1" dirty="0" smtClean="0">
                <a:latin typeface="Consolas" pitchFamily="49" charset="0"/>
                <a:cs typeface="Consolas" pitchFamily="49" charset="0"/>
              </a:rPr>
              <a:t>False</a:t>
            </a:r>
            <a:endParaRPr lang="ru-RU" sz="1600" b="1" dirty="0" smtClean="0">
              <a:latin typeface="Consolas" pitchFamily="49" charset="0"/>
              <a:cs typeface="Consolas" pitchFamily="49" charset="0"/>
            </a:endParaRPr>
          </a:p>
          <a:p>
            <a:pPr>
              <a:spcAft>
                <a:spcPts val="0"/>
              </a:spcAft>
            </a:pPr>
            <a:endParaRPr lang="ru-RU" sz="1600" dirty="0">
              <a:latin typeface="Consolas" pitchFamily="49" charset="0"/>
              <a:cs typeface="Consolas" pitchFamily="49" charset="0"/>
            </a:endParaRPr>
          </a:p>
          <a:p>
            <a:pPr>
              <a:spcAft>
                <a:spcPts val="0"/>
              </a:spcAft>
            </a:pPr>
            <a:r>
              <a:rPr lang="en-US" sz="1600" dirty="0" err="1">
                <a:latin typeface="Consolas" pitchFamily="49" charset="0"/>
                <a:cs typeface="Consolas" pitchFamily="49" charset="0"/>
              </a:rPr>
              <a:t>IStructuralEquatable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 se1 = a1;// 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массивы реализуют оба интерфейса</a:t>
            </a:r>
            <a:endParaRPr lang="en-US" sz="1600" dirty="0">
              <a:latin typeface="Consolas" pitchFamily="49" charset="0"/>
              <a:cs typeface="Consolas" pitchFamily="49" charset="0"/>
            </a:endParaRPr>
          </a:p>
          <a:p>
            <a:pPr>
              <a:spcAft>
                <a:spcPts val="0"/>
              </a:spcAft>
            </a:pPr>
            <a:r>
              <a:rPr lang="en-US" sz="1600" dirty="0" err="1" smtClean="0">
                <a:latin typeface="Consolas" pitchFamily="49" charset="0"/>
                <a:cs typeface="Consolas" pitchFamily="49" charset="0"/>
              </a:rPr>
              <a:t>Console.Write</a:t>
            </a: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(se1.Equals (a2, </a:t>
            </a:r>
            <a:r>
              <a:rPr lang="en-US" sz="1600" b="1" dirty="0" err="1">
                <a:latin typeface="Consolas" pitchFamily="49" charset="0"/>
                <a:cs typeface="Consolas" pitchFamily="49" charset="0"/>
              </a:rPr>
              <a:t>EqualityComparer</a:t>
            </a:r>
            <a:r>
              <a:rPr lang="en-US" sz="1600" b="1" dirty="0">
                <a:latin typeface="Consolas" pitchFamily="49" charset="0"/>
                <a:cs typeface="Consolas" pitchFamily="49" charset="0"/>
              </a:rPr>
              <a:t>&lt;</a:t>
            </a:r>
            <a:r>
              <a:rPr lang="en-US" sz="1600" b="1" dirty="0" err="1">
                <a:latin typeface="Consolas" pitchFamily="49" charset="0"/>
                <a:cs typeface="Consolas" pitchFamily="49" charset="0"/>
              </a:rPr>
              <a:t>int</a:t>
            </a:r>
            <a:r>
              <a:rPr lang="en-US" sz="1600" b="1" dirty="0">
                <a:latin typeface="Consolas" pitchFamily="49" charset="0"/>
                <a:cs typeface="Consolas" pitchFamily="49" charset="0"/>
              </a:rPr>
              <a:t>&gt;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.Default)); // </a:t>
            </a:r>
            <a:r>
              <a:rPr lang="en-US" sz="1600" b="1" dirty="0">
                <a:latin typeface="Consolas" pitchFamily="49" charset="0"/>
                <a:cs typeface="Consolas" pitchFamily="49" charset="0"/>
              </a:rPr>
              <a:t>True</a:t>
            </a:r>
            <a:endParaRPr lang="ru-RU" sz="1600" b="1" dirty="0" err="1" smtClean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Блок-схема: документ 5"/>
          <p:cNvSpPr/>
          <p:nvPr/>
        </p:nvSpPr>
        <p:spPr bwMode="auto">
          <a:xfrm>
            <a:off x="326523" y="3429000"/>
            <a:ext cx="9471660" cy="2286000"/>
          </a:xfrm>
          <a:prstGeom prst="flowChartDocument">
            <a:avLst/>
          </a:prstGeom>
          <a:solidFill>
            <a:schemeClr val="bg1"/>
          </a:solidFill>
          <a:ln>
            <a:headEnd/>
            <a:tailEnd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>
              <a:spcAft>
                <a:spcPts val="0"/>
              </a:spcAft>
            </a:pPr>
            <a:r>
              <a:rPr lang="en-US" sz="1600" dirty="0">
                <a:latin typeface="Consolas" pitchFamily="49" charset="0"/>
                <a:cs typeface="Consolas" pitchFamily="49" charset="0"/>
              </a:rPr>
              <a:t>string[] a1 = "the quick brown </a:t>
            </a:r>
            <a:r>
              <a:rPr lang="en-US" sz="1600" dirty="0" err="1">
                <a:latin typeface="Consolas" pitchFamily="49" charset="0"/>
                <a:cs typeface="Consolas" pitchFamily="49" charset="0"/>
              </a:rPr>
              <a:t>fox".Split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();</a:t>
            </a:r>
          </a:p>
          <a:p>
            <a:pPr>
              <a:spcAft>
                <a:spcPts val="0"/>
              </a:spcAft>
            </a:pPr>
            <a:r>
              <a:rPr lang="en-US" sz="1600" dirty="0">
                <a:latin typeface="Consolas" pitchFamily="49" charset="0"/>
                <a:cs typeface="Consolas" pitchFamily="49" charset="0"/>
              </a:rPr>
              <a:t>string[] a2 = "THE QUICK BROWN </a:t>
            </a:r>
            <a:r>
              <a:rPr lang="en-US" sz="1600" dirty="0" err="1">
                <a:latin typeface="Consolas" pitchFamily="49" charset="0"/>
                <a:cs typeface="Consolas" pitchFamily="49" charset="0"/>
              </a:rPr>
              <a:t>FOX".Split</a:t>
            </a: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();</a:t>
            </a:r>
            <a:endParaRPr lang="ru-RU" sz="1600" dirty="0" smtClean="0">
              <a:latin typeface="Consolas" pitchFamily="49" charset="0"/>
              <a:cs typeface="Consolas" pitchFamily="49" charset="0"/>
            </a:endParaRPr>
          </a:p>
          <a:p>
            <a:pPr>
              <a:spcAft>
                <a:spcPts val="0"/>
              </a:spcAft>
            </a:pPr>
            <a:endParaRPr lang="en-US" sz="1600" dirty="0">
              <a:latin typeface="Consolas" pitchFamily="49" charset="0"/>
              <a:cs typeface="Consolas" pitchFamily="49" charset="0"/>
            </a:endParaRPr>
          </a:p>
          <a:p>
            <a:pPr>
              <a:spcAft>
                <a:spcPts val="0"/>
              </a:spcAft>
            </a:pPr>
            <a:r>
              <a:rPr lang="en-US" sz="1600" dirty="0" err="1">
                <a:latin typeface="Consolas" pitchFamily="49" charset="0"/>
                <a:cs typeface="Consolas" pitchFamily="49" charset="0"/>
              </a:rPr>
              <a:t>IStructuralEquatable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 se1 = a1</a:t>
            </a: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;</a:t>
            </a:r>
            <a:endParaRPr lang="ru-RU" sz="1600" dirty="0" smtClean="0">
              <a:latin typeface="Consolas" pitchFamily="49" charset="0"/>
              <a:cs typeface="Consolas" pitchFamily="49" charset="0"/>
            </a:endParaRPr>
          </a:p>
          <a:p>
            <a:pPr>
              <a:spcAft>
                <a:spcPts val="0"/>
              </a:spcAft>
            </a:pPr>
            <a:endParaRPr lang="en-US" sz="1600" dirty="0">
              <a:latin typeface="Consolas" pitchFamily="49" charset="0"/>
              <a:cs typeface="Consolas" pitchFamily="49" charset="0"/>
            </a:endParaRPr>
          </a:p>
          <a:p>
            <a:pPr>
              <a:spcAft>
                <a:spcPts val="0"/>
              </a:spcAft>
            </a:pPr>
            <a:r>
              <a:rPr lang="en-US" sz="1600" dirty="0" err="1">
                <a:latin typeface="Consolas" pitchFamily="49" charset="0"/>
                <a:cs typeface="Consolas" pitchFamily="49" charset="0"/>
              </a:rPr>
              <a:t>bool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600" dirty="0" err="1">
                <a:latin typeface="Consolas" pitchFamily="49" charset="0"/>
                <a:cs typeface="Consolas" pitchFamily="49" charset="0"/>
              </a:rPr>
              <a:t>isFalse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 = a1.Equals(a2);</a:t>
            </a:r>
          </a:p>
          <a:p>
            <a:pPr>
              <a:spcAft>
                <a:spcPts val="0"/>
              </a:spcAft>
            </a:pPr>
            <a:r>
              <a:rPr lang="en-US" sz="1600" dirty="0" err="1">
                <a:latin typeface="Consolas" pitchFamily="49" charset="0"/>
                <a:cs typeface="Consolas" pitchFamily="49" charset="0"/>
              </a:rPr>
              <a:t>bool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600" dirty="0" err="1">
                <a:latin typeface="Consolas" pitchFamily="49" charset="0"/>
                <a:cs typeface="Consolas" pitchFamily="49" charset="0"/>
              </a:rPr>
              <a:t>isTrue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 = </a:t>
            </a: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se1.Equals(a2,StringComparer.InvariantCultureIgnoreCase);</a:t>
            </a:r>
            <a:endParaRPr lang="ru-RU" sz="1600" b="1" dirty="0" err="1" smtClean="0"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6181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825737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0379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Внутреннее устройство обобщенных типов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838200"/>
            <a:ext cx="9676130" cy="5092700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0800" dist="38100" dir="2700000" algn="tl" rotWithShape="0">
              <a:schemeClr val="accent1">
                <a:alpha val="43000"/>
              </a:schemeClr>
            </a:outerShdw>
          </a:effectLst>
        </p:spPr>
      </p:pic>
      <p:cxnSp>
        <p:nvCxnSpPr>
          <p:cNvPr id="10" name="Straight Connector 9"/>
          <p:cNvCxnSpPr/>
          <p:nvPr/>
        </p:nvCxnSpPr>
        <p:spPr>
          <a:xfrm>
            <a:off x="4876800" y="1676400"/>
            <a:ext cx="2209800" cy="0"/>
          </a:xfrm>
          <a:prstGeom prst="line">
            <a:avLst/>
          </a:prstGeom>
          <a:ln w="28575" cmpd="sng">
            <a:solidFill>
              <a:srgbClr val="C0504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3429000" y="3352800"/>
            <a:ext cx="2209800" cy="0"/>
          </a:xfrm>
          <a:prstGeom prst="line">
            <a:avLst/>
          </a:prstGeom>
          <a:ln w="28575" cmpd="sng">
            <a:solidFill>
              <a:srgbClr val="C0504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6477000" y="3352800"/>
            <a:ext cx="2209800" cy="0"/>
          </a:xfrm>
          <a:prstGeom prst="line">
            <a:avLst/>
          </a:prstGeom>
          <a:ln w="28575" cmpd="sng">
            <a:solidFill>
              <a:srgbClr val="C0504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3962400" y="6122768"/>
            <a:ext cx="50292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b="1" dirty="0">
                <a:latin typeface="+mn-lt"/>
              </a:rPr>
              <a:t>В </a:t>
            </a:r>
            <a:r>
              <a:rPr lang="ru-RU" b="1" dirty="0" smtClean="0">
                <a:latin typeface="+mn-lt"/>
              </a:rPr>
              <a:t>действительности весь </a:t>
            </a:r>
            <a:r>
              <a:rPr lang="ru-RU" b="1" dirty="0">
                <a:latin typeface="+mn-lt"/>
              </a:rPr>
              <a:t>код выполняется в контексте закрытого </a:t>
            </a:r>
            <a:r>
              <a:rPr lang="ru-RU" b="1" dirty="0" smtClean="0">
                <a:latin typeface="+mn-lt"/>
              </a:rPr>
              <a:t>сконструированного </a:t>
            </a:r>
            <a:r>
              <a:rPr lang="ru-RU" b="1" dirty="0">
                <a:latin typeface="+mn-lt"/>
              </a:rPr>
              <a:t>типа </a:t>
            </a:r>
          </a:p>
        </p:txBody>
      </p:sp>
    </p:spTree>
    <p:extLst>
      <p:ext uri="{BB962C8B-B14F-4D97-AF65-F5344CB8AC3E}">
        <p14:creationId xmlns:p14="http://schemas.microsoft.com/office/powerpoint/2010/main" val="58192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Внутреннее устройство обобщенных типов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914400"/>
            <a:ext cx="9677400" cy="259535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271978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Внутреннее устройство обобщенных типов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161449" y="914400"/>
            <a:ext cx="9744551" cy="5334000"/>
            <a:chOff x="161449" y="990600"/>
            <a:chExt cx="9744551" cy="533400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4800" y="990600"/>
              <a:ext cx="9448800" cy="1140373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1449" y="2209800"/>
              <a:ext cx="9744551" cy="4114800"/>
            </a:xfrm>
            <a:prstGeom prst="rect">
              <a:avLst/>
            </a:prstGeom>
          </p:spPr>
        </p:pic>
      </p:grpSp>
      <p:sp>
        <p:nvSpPr>
          <p:cNvPr id="8" name="Rectangle 7"/>
          <p:cNvSpPr/>
          <p:nvPr/>
        </p:nvSpPr>
        <p:spPr>
          <a:xfrm>
            <a:off x="4419600" y="5830669"/>
            <a:ext cx="5334000" cy="646331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0800" dist="38100" dir="2700000" algn="tl" rotWithShape="0">
              <a:schemeClr val="accent1">
                <a:alpha val="43000"/>
              </a:schemeClr>
            </a:outerShdw>
          </a:effectLst>
        </p:spPr>
        <p:txBody>
          <a:bodyPr wrap="square">
            <a:spAutoFit/>
          </a:bodyPr>
          <a:lstStyle/>
          <a:p>
            <a:r>
              <a:rPr lang="en-US" b="1" dirty="0">
                <a:latin typeface="+mn-lt"/>
              </a:rPr>
              <a:t>Members only declare type parameters when they’re introducing new ones—and only methods can do that</a:t>
            </a:r>
          </a:p>
        </p:txBody>
      </p:sp>
    </p:spTree>
    <p:extLst>
      <p:ext uri="{BB962C8B-B14F-4D97-AF65-F5344CB8AC3E}">
        <p14:creationId xmlns:p14="http://schemas.microsoft.com/office/powerpoint/2010/main" val="3187674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Определение пользовательских обобщенных типов</a:t>
            </a:r>
            <a:endParaRPr lang="ru-RU"/>
          </a:p>
        </p:txBody>
      </p:sp>
      <p:sp>
        <p:nvSpPr>
          <p:cNvPr id="4" name="Rounded Rectangle 3"/>
          <p:cNvSpPr/>
          <p:nvPr/>
        </p:nvSpPr>
        <p:spPr bwMode="auto">
          <a:xfrm>
            <a:off x="335280" y="762000"/>
            <a:ext cx="9471660" cy="838200"/>
          </a:xfrm>
          <a:prstGeom prst="round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just">
              <a:spcAft>
                <a:spcPts val="1000"/>
              </a:spcAft>
            </a:pPr>
            <a:r>
              <a:rPr lang="ru-RU" smtClean="0"/>
              <a:t>Для инициализации членов класса на основе параметра типа значением по умолчанию C# предоставляет ключевое слово default</a:t>
            </a:r>
          </a:p>
        </p:txBody>
      </p:sp>
      <p:sp>
        <p:nvSpPr>
          <p:cNvPr id="5" name="Flowchart: Document 4"/>
          <p:cNvSpPr/>
          <p:nvPr/>
        </p:nvSpPr>
        <p:spPr bwMode="auto">
          <a:xfrm>
            <a:off x="320268" y="1752600"/>
            <a:ext cx="6202680" cy="3352800"/>
          </a:xfrm>
          <a:prstGeom prst="flowChartDocument">
            <a:avLst/>
          </a:prstGeom>
          <a:solidFill>
            <a:schemeClr val="bg1"/>
          </a:solidFill>
          <a:ln>
            <a:headEnd/>
            <a:tailEnd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endParaRPr lang="ru-RU" sz="1600" dirty="0" smtClean="0">
              <a:latin typeface="Consolas" pitchFamily="49" charset="0"/>
              <a:cs typeface="Consolas" pitchFamily="49" charset="0"/>
            </a:endParaRPr>
          </a:p>
          <a:p>
            <a:endParaRPr lang="ru-RU" sz="1600" dirty="0" smtClean="0">
              <a:latin typeface="Consolas" pitchFamily="49" charset="0"/>
              <a:cs typeface="Consolas" pitchFamily="49" charset="0"/>
            </a:endParaRP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class PrintableCollection&lt;TItem&gt;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   TItem[] data;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   int index;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   TItem </a:t>
            </a:r>
            <a:r>
              <a:rPr lang="ru-RU" sz="1600" dirty="0" err="1" smtClean="0">
                <a:latin typeface="Consolas" pitchFamily="49" charset="0"/>
                <a:cs typeface="Consolas" pitchFamily="49" charset="0"/>
              </a:rPr>
              <a:t>tempData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;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   ...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   public PrintableCollection()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   {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       </a:t>
            </a:r>
            <a:r>
              <a:rPr lang="ru-RU" sz="1600" dirty="0" err="1" smtClean="0">
                <a:latin typeface="Consolas" pitchFamily="49" charset="0"/>
                <a:cs typeface="Consolas" pitchFamily="49" charset="0"/>
              </a:rPr>
              <a:t>this.tempData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= </a:t>
            </a:r>
            <a:r>
              <a:rPr lang="ru-RU" b="1" dirty="0" smtClean="0">
                <a:latin typeface="Consolas" pitchFamily="49" charset="0"/>
                <a:cs typeface="Consolas" pitchFamily="49" charset="0"/>
              </a:rPr>
              <a:t>default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(TItem);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       ...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   }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   ...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Rounded Rectangle 5"/>
          <p:cNvSpPr/>
          <p:nvPr/>
        </p:nvSpPr>
        <p:spPr bwMode="auto">
          <a:xfrm>
            <a:off x="335280" y="5334000"/>
            <a:ext cx="9471660" cy="914400"/>
          </a:xfrm>
          <a:prstGeom prst="round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just">
              <a:spcAft>
                <a:spcPts val="1000"/>
              </a:spcAft>
            </a:pPr>
            <a:r>
              <a:rPr lang="ru-RU" smtClean="0"/>
              <a:t>При компиляции генерируется код, в котором конструкця default заменяется значением по умолчанию, зависящим от конкретного типа</a:t>
            </a:r>
          </a:p>
        </p:txBody>
      </p:sp>
    </p:spTree>
    <p:extLst>
      <p:ext uri="{BB962C8B-B14F-4D97-AF65-F5344CB8AC3E}">
        <p14:creationId xmlns:p14="http://schemas.microsoft.com/office/powerpoint/2010/main" val="3352093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Добавление ограничений для обобщенных типов</a:t>
            </a:r>
            <a:endParaRPr lang="ru-RU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229360895"/>
              </p:ext>
            </p:extLst>
          </p:nvPr>
        </p:nvGraphicFramePr>
        <p:xfrm>
          <a:off x="335280" y="762000"/>
          <a:ext cx="9471660" cy="45466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3185160"/>
                <a:gridCol w="62865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700" kern="1200" noProof="0" dirty="0" smtClean="0"/>
                        <a:t>Ограничение</a:t>
                      </a:r>
                      <a:endParaRPr lang="ru-RU" sz="1700" noProof="0" dirty="0"/>
                    </a:p>
                  </a:txBody>
                  <a:tcPr marL="100584" marR="10058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700" kern="1200" noProof="0" smtClean="0"/>
                        <a:t>Описание</a:t>
                      </a:r>
                      <a:endParaRPr lang="ru-RU" sz="1700" noProof="0"/>
                    </a:p>
                  </a:txBody>
                  <a:tcPr marL="100584" marR="100584"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700" kern="1200" noProof="0" dirty="0" smtClean="0"/>
                        <a:t>where T: struct</a:t>
                      </a:r>
                      <a:endParaRPr lang="ru-RU" sz="1700" b="1" noProof="0" dirty="0"/>
                    </a:p>
                  </a:txBody>
                  <a:tcPr marL="100584" marR="100584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sz="1700" kern="1200" noProof="0" smtClean="0"/>
                        <a:t>Аргумент типа должен быть типом значения. Могут быть указаны любые типы значения, кроме Nullable</a:t>
                      </a:r>
                      <a:endParaRPr lang="ru-RU" sz="1700" noProof="0"/>
                    </a:p>
                  </a:txBody>
                  <a:tcPr marL="100584" marR="100584"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700" kern="1200" noProof="0" dirty="0" err="1" smtClean="0"/>
                        <a:t>where</a:t>
                      </a:r>
                      <a:r>
                        <a:rPr lang="ru-RU" sz="1700" kern="1200" noProof="0" dirty="0" smtClean="0"/>
                        <a:t> </a:t>
                      </a:r>
                      <a:r>
                        <a:rPr lang="ru-RU" sz="1700" kern="1200" noProof="0" dirty="0" err="1" smtClean="0"/>
                        <a:t>T</a:t>
                      </a:r>
                      <a:r>
                        <a:rPr lang="ru-RU" sz="1700" kern="1200" noProof="0" dirty="0" smtClean="0"/>
                        <a:t> : </a:t>
                      </a:r>
                      <a:r>
                        <a:rPr lang="ru-RU" sz="1700" kern="1200" noProof="0" dirty="0" err="1" smtClean="0"/>
                        <a:t>class</a:t>
                      </a:r>
                      <a:endParaRPr lang="ru-RU" sz="1700" b="1" noProof="0" dirty="0"/>
                    </a:p>
                  </a:txBody>
                  <a:tcPr marL="100584" marR="100584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sz="1700" kern="1200" noProof="0" smtClean="0"/>
                        <a:t>Аргумент типа должны быть ссылочным типом; это относится к любому классу, интерфейсу, делегату или типу массив</a:t>
                      </a:r>
                      <a:endParaRPr lang="ru-RU" sz="1700" noProof="0"/>
                    </a:p>
                  </a:txBody>
                  <a:tcPr marL="100584" marR="100584"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700" kern="1200" noProof="0" smtClean="0"/>
                        <a:t>where T : new()</a:t>
                      </a:r>
                      <a:endParaRPr lang="ru-RU" sz="1700" b="1" noProof="0"/>
                    </a:p>
                  </a:txBody>
                  <a:tcPr marL="100584" marR="100584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sz="1700" kern="1200" noProof="0" smtClean="0"/>
                        <a:t>Аргумент типа должен иметь public конструктор по умолчанию. Когда ограничение new()  используется вместе с другими ограничениями, оно должно быть указано последним</a:t>
                      </a:r>
                      <a:endParaRPr lang="ru-RU" sz="1700" noProof="0"/>
                    </a:p>
                  </a:txBody>
                  <a:tcPr marL="100584" marR="100584"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700" kern="1200" noProof="0" smtClean="0"/>
                        <a:t>where T : &lt;base class name&gt;</a:t>
                      </a:r>
                      <a:endParaRPr lang="ru-RU" sz="1700" b="1" noProof="0"/>
                    </a:p>
                  </a:txBody>
                  <a:tcPr marL="100584" marR="100584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sz="1700" kern="1200" noProof="0" smtClean="0"/>
                        <a:t>Аргумент типа должны быть наследником указанного базового класса</a:t>
                      </a:r>
                      <a:endParaRPr lang="ru-RU" sz="1700" noProof="0"/>
                    </a:p>
                  </a:txBody>
                  <a:tcPr marL="100584" marR="100584"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700" kern="1200" noProof="0" smtClean="0"/>
                        <a:t>where T : &lt;interface name&gt;</a:t>
                      </a:r>
                      <a:endParaRPr lang="ru-RU" sz="1700" b="1" noProof="0"/>
                    </a:p>
                  </a:txBody>
                  <a:tcPr marL="100584" marR="100584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sz="1700" kern="1200" noProof="0" smtClean="0"/>
                        <a:t>Аргумент типа должны реализовывать</a:t>
                      </a:r>
                      <a:r>
                        <a:rPr lang="ru-RU" sz="1700" kern="1200" baseline="0" noProof="0" smtClean="0"/>
                        <a:t> </a:t>
                      </a:r>
                      <a:r>
                        <a:rPr lang="ru-RU" sz="1700" kern="1200" noProof="0" smtClean="0"/>
                        <a:t>указанный интерфейс. Могут быть указаны несколько ограничений интерфейса. Уточняющий интерфейс может быть универсальным</a:t>
                      </a:r>
                      <a:endParaRPr lang="ru-RU" sz="1700" noProof="0"/>
                    </a:p>
                  </a:txBody>
                  <a:tcPr marL="100584" marR="100584"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700" kern="1200" noProof="0" smtClean="0"/>
                        <a:t>where T : U</a:t>
                      </a:r>
                      <a:endParaRPr lang="ru-RU" sz="1700" b="1" noProof="0"/>
                    </a:p>
                  </a:txBody>
                  <a:tcPr marL="100584" marR="100584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sz="1700" kern="1200" noProof="0" dirty="0" smtClean="0"/>
                        <a:t>Тип аргумента, который поставляется для T должен вытекать из аргумента, который поставляется для U</a:t>
                      </a:r>
                      <a:endParaRPr lang="ru-RU" sz="1700" noProof="0" dirty="0"/>
                    </a:p>
                  </a:txBody>
                  <a:tcPr marL="100584" marR="100584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05768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Добавление ограничений для </a:t>
            </a:r>
            <a:r>
              <a:rPr lang="ru-RU" dirty="0" smtClean="0"/>
              <a:t>обобщенных типов. Ограничение ссылочного типа</a:t>
            </a:r>
            <a:endParaRPr lang="ru-RU" dirty="0"/>
          </a:p>
        </p:txBody>
      </p:sp>
      <p:sp>
        <p:nvSpPr>
          <p:cNvPr id="5" name="Flowchart: Document 4"/>
          <p:cNvSpPr/>
          <p:nvPr/>
        </p:nvSpPr>
        <p:spPr bwMode="auto">
          <a:xfrm>
            <a:off x="304800" y="762000"/>
            <a:ext cx="6202680" cy="990600"/>
          </a:xfrm>
          <a:prstGeom prst="flowChartDocument">
            <a:avLst/>
          </a:prstGeom>
          <a:solidFill>
            <a:schemeClr val="bg1"/>
          </a:solidFill>
          <a:ln>
            <a:headEnd/>
            <a:tailEnd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b="1" dirty="0" err="1">
                <a:latin typeface="Consolas"/>
                <a:cs typeface="Consolas"/>
              </a:rPr>
              <a:t>struct</a:t>
            </a:r>
            <a:r>
              <a:rPr lang="en-US" b="1" dirty="0">
                <a:latin typeface="Consolas"/>
                <a:cs typeface="Consolas"/>
              </a:rPr>
              <a:t> </a:t>
            </a:r>
            <a:r>
              <a:rPr lang="en-US" b="1" dirty="0" err="1">
                <a:latin typeface="Consolas"/>
                <a:cs typeface="Consolas"/>
              </a:rPr>
              <a:t>RefSample</a:t>
            </a:r>
            <a:r>
              <a:rPr lang="en-US" b="1" dirty="0">
                <a:latin typeface="Consolas"/>
                <a:cs typeface="Consolas"/>
              </a:rPr>
              <a:t>&lt;T&gt; where T : class </a:t>
            </a:r>
          </a:p>
        </p:txBody>
      </p:sp>
      <p:sp>
        <p:nvSpPr>
          <p:cNvPr id="6" name="Rounded Rectangle 5"/>
          <p:cNvSpPr/>
          <p:nvPr/>
        </p:nvSpPr>
        <p:spPr bwMode="auto">
          <a:xfrm>
            <a:off x="304800" y="1905000"/>
            <a:ext cx="3505200" cy="1295400"/>
          </a:xfrm>
          <a:prstGeom prst="round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>
              <a:lnSpc>
                <a:spcPct val="150000"/>
              </a:lnSpc>
            </a:pPr>
            <a:r>
              <a:rPr lang="en-US" dirty="0" err="1">
                <a:latin typeface="Consolas"/>
                <a:cs typeface="Consolas"/>
              </a:rPr>
              <a:t>RefSample</a:t>
            </a:r>
            <a:r>
              <a:rPr lang="en-US" dirty="0" smtClean="0">
                <a:latin typeface="Consolas"/>
                <a:cs typeface="Consolas"/>
              </a:rPr>
              <a:t>&lt;</a:t>
            </a:r>
            <a:r>
              <a:rPr lang="en-US" dirty="0" err="1" smtClean="0">
                <a:latin typeface="Consolas"/>
                <a:cs typeface="Consolas"/>
              </a:rPr>
              <a:t>IDisposable</a:t>
            </a:r>
            <a:r>
              <a:rPr lang="en-US" dirty="0" smtClean="0">
                <a:latin typeface="Consolas"/>
                <a:cs typeface="Consolas"/>
              </a:rPr>
              <a:t>&gt;</a:t>
            </a:r>
            <a:endParaRPr lang="ru-RU" dirty="0" smtClean="0">
              <a:latin typeface="Consolas"/>
              <a:cs typeface="Consolas"/>
            </a:endParaRPr>
          </a:p>
          <a:p>
            <a:pPr>
              <a:lnSpc>
                <a:spcPct val="150000"/>
              </a:lnSpc>
            </a:pPr>
            <a:r>
              <a:rPr lang="en-US" dirty="0" err="1" smtClean="0">
                <a:latin typeface="Consolas"/>
                <a:cs typeface="Consolas"/>
              </a:rPr>
              <a:t>RefSample</a:t>
            </a:r>
            <a:r>
              <a:rPr lang="en-US" dirty="0">
                <a:latin typeface="Consolas"/>
                <a:cs typeface="Consolas"/>
              </a:rPr>
              <a:t>&lt;string&gt;</a:t>
            </a:r>
            <a:br>
              <a:rPr lang="en-US" dirty="0">
                <a:latin typeface="Consolas"/>
                <a:cs typeface="Consolas"/>
              </a:rPr>
            </a:br>
            <a:r>
              <a:rPr lang="en-US" dirty="0" err="1" smtClean="0">
                <a:latin typeface="Consolas"/>
                <a:cs typeface="Consolas"/>
              </a:rPr>
              <a:t>RefSample</a:t>
            </a:r>
            <a:r>
              <a:rPr lang="en-US" dirty="0">
                <a:latin typeface="Consolas"/>
                <a:cs typeface="Consolas"/>
              </a:rPr>
              <a:t>&lt;</a:t>
            </a:r>
            <a:r>
              <a:rPr lang="en-US" dirty="0" err="1">
                <a:latin typeface="Consolas"/>
                <a:cs typeface="Consolas"/>
              </a:rPr>
              <a:t>int</a:t>
            </a:r>
            <a:r>
              <a:rPr lang="en-US" dirty="0">
                <a:latin typeface="Consolas"/>
                <a:cs typeface="Consolas"/>
              </a:rPr>
              <a:t>[]&gt; </a:t>
            </a:r>
          </a:p>
        </p:txBody>
      </p:sp>
      <p:sp>
        <p:nvSpPr>
          <p:cNvPr id="10" name="Rounded Rectangle 9"/>
          <p:cNvSpPr/>
          <p:nvPr/>
        </p:nvSpPr>
        <p:spPr bwMode="auto">
          <a:xfrm>
            <a:off x="4343400" y="1905000"/>
            <a:ext cx="3505200" cy="129540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>
              <a:lnSpc>
                <a:spcPct val="150000"/>
              </a:lnSpc>
            </a:pPr>
            <a:r>
              <a:rPr lang="en-US" dirty="0" err="1">
                <a:latin typeface="Consolas"/>
                <a:cs typeface="Consolas"/>
              </a:rPr>
              <a:t>RefSample</a:t>
            </a:r>
            <a:r>
              <a:rPr lang="en-US" dirty="0">
                <a:latin typeface="Consolas"/>
                <a:cs typeface="Consolas"/>
              </a:rPr>
              <a:t>&lt;</a:t>
            </a:r>
            <a:r>
              <a:rPr lang="en-US" dirty="0" err="1">
                <a:latin typeface="Consolas"/>
                <a:cs typeface="Consolas"/>
              </a:rPr>
              <a:t>Guid</a:t>
            </a:r>
            <a:r>
              <a:rPr lang="en-US" dirty="0" smtClean="0">
                <a:latin typeface="Consolas"/>
                <a:cs typeface="Consolas"/>
              </a:rPr>
              <a:t>&gt; </a:t>
            </a:r>
            <a:r>
              <a:rPr lang="en-US" dirty="0" err="1">
                <a:latin typeface="Consolas"/>
                <a:cs typeface="Consolas"/>
              </a:rPr>
              <a:t>RefSample</a:t>
            </a:r>
            <a:r>
              <a:rPr lang="en-US" dirty="0">
                <a:latin typeface="Consolas"/>
                <a:cs typeface="Consolas"/>
              </a:rPr>
              <a:t>&lt;</a:t>
            </a:r>
            <a:r>
              <a:rPr lang="en-US" dirty="0" err="1">
                <a:latin typeface="Consolas"/>
                <a:cs typeface="Consolas"/>
              </a:rPr>
              <a:t>int</a:t>
            </a:r>
            <a:r>
              <a:rPr lang="en-US" dirty="0">
                <a:latin typeface="Consolas"/>
                <a:cs typeface="Consolas"/>
              </a:rPr>
              <a:t>&gt; </a:t>
            </a:r>
          </a:p>
        </p:txBody>
      </p:sp>
      <p:pic>
        <p:nvPicPr>
          <p:cNvPr id="14" name="Content Placeholder 17" descr="button_cancel.png"/>
          <p:cNvPicPr>
            <a:picLocks noGrp="1" noChangeAspect="1"/>
          </p:cNvPicPr>
          <p:nvPr>
            <p:ph sz="quarter" idx="10"/>
          </p:nvPr>
        </p:nvPicPr>
        <p:blipFill>
          <a:blip r:embed="rId3" cstate="print"/>
          <a:stretch>
            <a:fillRect/>
          </a:stretch>
        </p:blipFill>
        <p:spPr>
          <a:xfrm>
            <a:off x="7391400" y="2209800"/>
            <a:ext cx="754380" cy="685800"/>
          </a:xfrm>
        </p:spPr>
      </p:pic>
      <p:sp>
        <p:nvSpPr>
          <p:cNvPr id="3" name="Rectangle 2"/>
          <p:cNvSpPr/>
          <p:nvPr/>
        </p:nvSpPr>
        <p:spPr>
          <a:xfrm>
            <a:off x="304800" y="5257800"/>
            <a:ext cx="93726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NewBaskerville" charset="0"/>
              </a:rPr>
              <a:t>When a type parameter is constrained this way, you can compare references (including </a:t>
            </a:r>
            <a:r>
              <a:rPr lang="en-US" sz="1600" dirty="0">
                <a:latin typeface="Courier" charset="0"/>
              </a:rPr>
              <a:t>null</a:t>
            </a:r>
            <a:r>
              <a:rPr lang="en-US" dirty="0">
                <a:latin typeface="NewBaskerville" charset="0"/>
              </a:rPr>
              <a:t>) with </a:t>
            </a:r>
            <a:r>
              <a:rPr lang="en-US" sz="1600" dirty="0">
                <a:latin typeface="Courier" charset="0"/>
              </a:rPr>
              <a:t>== </a:t>
            </a:r>
            <a:r>
              <a:rPr lang="en-US" dirty="0">
                <a:latin typeface="NewBaskerville" charset="0"/>
              </a:rPr>
              <a:t>and </a:t>
            </a:r>
            <a:r>
              <a:rPr lang="en-US" sz="1600" dirty="0">
                <a:latin typeface="Courier" charset="0"/>
              </a:rPr>
              <a:t>!=</a:t>
            </a:r>
            <a:r>
              <a:rPr lang="en-US" dirty="0">
                <a:latin typeface="NewBaskerville" charset="0"/>
              </a:rPr>
              <a:t>, but be aware that unless there are any other </a:t>
            </a:r>
            <a:r>
              <a:rPr lang="en-US" dirty="0" smtClean="0">
                <a:latin typeface="NewBaskerville" charset="0"/>
              </a:rPr>
              <a:t>constraints</a:t>
            </a:r>
            <a:r>
              <a:rPr lang="en-US" dirty="0">
                <a:latin typeface="NewBaskerville" charset="0"/>
              </a:rPr>
              <a:t>, only references will be compared, even if the type in question overloads those operators (as </a:t>
            </a:r>
            <a:r>
              <a:rPr lang="en-US" sz="1600" dirty="0">
                <a:latin typeface="Courier" charset="0"/>
              </a:rPr>
              <a:t>string </a:t>
            </a:r>
            <a:r>
              <a:rPr lang="en-US" dirty="0">
                <a:latin typeface="NewBaskerville" charset="0"/>
              </a:rPr>
              <a:t>does, for example).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8004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Добавление ограничений для </a:t>
            </a:r>
            <a:r>
              <a:rPr lang="ru-RU" dirty="0" smtClean="0"/>
              <a:t>обобщенных типов. Ограничение значимого типа</a:t>
            </a:r>
            <a:endParaRPr lang="ru-RU" dirty="0"/>
          </a:p>
        </p:txBody>
      </p:sp>
      <p:sp>
        <p:nvSpPr>
          <p:cNvPr id="11" name="Flowchart: Document 4"/>
          <p:cNvSpPr/>
          <p:nvPr/>
        </p:nvSpPr>
        <p:spPr bwMode="auto">
          <a:xfrm>
            <a:off x="304800" y="838200"/>
            <a:ext cx="6202680" cy="990600"/>
          </a:xfrm>
          <a:prstGeom prst="flowChartDocument">
            <a:avLst/>
          </a:prstGeom>
          <a:solidFill>
            <a:schemeClr val="bg1"/>
          </a:solidFill>
          <a:ln>
            <a:headEnd/>
            <a:tailEnd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b="1" dirty="0">
                <a:latin typeface="Consolas"/>
                <a:cs typeface="Consolas"/>
              </a:rPr>
              <a:t>class </a:t>
            </a:r>
            <a:r>
              <a:rPr lang="en-US" b="1" dirty="0" err="1">
                <a:latin typeface="Consolas"/>
                <a:cs typeface="Consolas"/>
              </a:rPr>
              <a:t>ValSample</a:t>
            </a:r>
            <a:r>
              <a:rPr lang="en-US" b="1" dirty="0">
                <a:latin typeface="Consolas"/>
                <a:cs typeface="Consolas"/>
              </a:rPr>
              <a:t>&lt;T&gt; where T : </a:t>
            </a:r>
            <a:r>
              <a:rPr lang="en-US" b="1" dirty="0" err="1">
                <a:latin typeface="Consolas"/>
                <a:cs typeface="Consolas"/>
              </a:rPr>
              <a:t>struct</a:t>
            </a:r>
            <a:r>
              <a:rPr lang="en-US" b="1" dirty="0">
                <a:latin typeface="Consolas"/>
                <a:cs typeface="Consolas"/>
              </a:rPr>
              <a:t> </a:t>
            </a:r>
          </a:p>
        </p:txBody>
      </p:sp>
      <p:sp>
        <p:nvSpPr>
          <p:cNvPr id="12" name="Rounded Rectangle 11"/>
          <p:cNvSpPr/>
          <p:nvPr/>
        </p:nvSpPr>
        <p:spPr bwMode="auto">
          <a:xfrm>
            <a:off x="304800" y="1981200"/>
            <a:ext cx="3505200" cy="990600"/>
          </a:xfrm>
          <a:prstGeom prst="round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>
              <a:lnSpc>
                <a:spcPct val="150000"/>
              </a:lnSpc>
            </a:pPr>
            <a:r>
              <a:rPr lang="en-US" dirty="0" err="1">
                <a:latin typeface="Consolas"/>
                <a:cs typeface="Consolas"/>
              </a:rPr>
              <a:t>ValSample</a:t>
            </a:r>
            <a:r>
              <a:rPr lang="en-US" dirty="0">
                <a:latin typeface="Consolas"/>
                <a:cs typeface="Consolas"/>
              </a:rPr>
              <a:t>&lt;</a:t>
            </a:r>
            <a:r>
              <a:rPr lang="en-US" dirty="0" err="1">
                <a:latin typeface="Consolas"/>
                <a:cs typeface="Consolas"/>
              </a:rPr>
              <a:t>int</a:t>
            </a:r>
            <a:r>
              <a:rPr lang="en-US" dirty="0">
                <a:latin typeface="Consolas"/>
                <a:cs typeface="Consolas"/>
              </a:rPr>
              <a:t>&gt;</a:t>
            </a:r>
            <a:br>
              <a:rPr lang="en-US" dirty="0">
                <a:latin typeface="Consolas"/>
                <a:cs typeface="Consolas"/>
              </a:rPr>
            </a:br>
            <a:r>
              <a:rPr lang="en-US" dirty="0" err="1" smtClean="0">
                <a:latin typeface="Consolas"/>
                <a:cs typeface="Consolas"/>
              </a:rPr>
              <a:t>ValSample</a:t>
            </a:r>
            <a:r>
              <a:rPr lang="en-US" dirty="0">
                <a:latin typeface="Consolas"/>
                <a:cs typeface="Consolas"/>
              </a:rPr>
              <a:t>&lt;</a:t>
            </a:r>
            <a:r>
              <a:rPr lang="en-US" dirty="0" err="1">
                <a:latin typeface="Consolas"/>
                <a:cs typeface="Consolas"/>
              </a:rPr>
              <a:t>FileMode</a:t>
            </a:r>
            <a:r>
              <a:rPr lang="en-US" dirty="0">
                <a:latin typeface="Consolas"/>
                <a:cs typeface="Consolas"/>
              </a:rPr>
              <a:t>&gt; </a:t>
            </a:r>
          </a:p>
        </p:txBody>
      </p:sp>
      <p:sp>
        <p:nvSpPr>
          <p:cNvPr id="13" name="Rounded Rectangle 12"/>
          <p:cNvSpPr/>
          <p:nvPr/>
        </p:nvSpPr>
        <p:spPr bwMode="auto">
          <a:xfrm>
            <a:off x="4343400" y="1981200"/>
            <a:ext cx="3505200" cy="99060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>
              <a:lnSpc>
                <a:spcPct val="150000"/>
              </a:lnSpc>
            </a:pPr>
            <a:r>
              <a:rPr lang="en-US" dirty="0" err="1">
                <a:latin typeface="Consolas"/>
                <a:cs typeface="Consolas"/>
              </a:rPr>
              <a:t>ValSample</a:t>
            </a:r>
            <a:r>
              <a:rPr lang="en-US" dirty="0">
                <a:latin typeface="Consolas"/>
                <a:cs typeface="Consolas"/>
              </a:rPr>
              <a:t>&lt;object&gt;</a:t>
            </a:r>
            <a:br>
              <a:rPr lang="en-US" dirty="0">
                <a:latin typeface="Consolas"/>
                <a:cs typeface="Consolas"/>
              </a:rPr>
            </a:br>
            <a:r>
              <a:rPr lang="en-US" dirty="0" err="1" smtClean="0">
                <a:latin typeface="Consolas"/>
                <a:cs typeface="Consolas"/>
              </a:rPr>
              <a:t>ValSample</a:t>
            </a:r>
            <a:r>
              <a:rPr lang="en-US" dirty="0">
                <a:latin typeface="Consolas"/>
                <a:cs typeface="Consolas"/>
              </a:rPr>
              <a:t>&lt;</a:t>
            </a:r>
            <a:r>
              <a:rPr lang="en-US" dirty="0" err="1">
                <a:latin typeface="Consolas"/>
                <a:cs typeface="Consolas"/>
              </a:rPr>
              <a:t>StringBuilder</a:t>
            </a:r>
            <a:r>
              <a:rPr lang="en-US" dirty="0">
                <a:latin typeface="Consolas"/>
                <a:cs typeface="Consolas"/>
              </a:rPr>
              <a:t>&gt; </a:t>
            </a:r>
          </a:p>
        </p:txBody>
      </p:sp>
      <p:pic>
        <p:nvPicPr>
          <p:cNvPr id="15" name="Content Placeholder 17" descr="button_cancel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7467600" y="2133600"/>
            <a:ext cx="75438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/>
          <p:cNvSpPr/>
          <p:nvPr/>
        </p:nvSpPr>
        <p:spPr>
          <a:xfrm>
            <a:off x="249647" y="5791200"/>
            <a:ext cx="95992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NewBaskerville" charset="0"/>
              </a:rPr>
              <a:t>When a type parameter is constrained to be a value type, comparisons using </a:t>
            </a:r>
            <a:r>
              <a:rPr lang="en-US" sz="1600" dirty="0">
                <a:latin typeface="Courier" charset="0"/>
              </a:rPr>
              <a:t>== </a:t>
            </a:r>
            <a:r>
              <a:rPr lang="en-US" dirty="0">
                <a:latin typeface="NewBaskerville" charset="0"/>
              </a:rPr>
              <a:t>and </a:t>
            </a:r>
            <a:r>
              <a:rPr lang="en-US" sz="1600" dirty="0">
                <a:latin typeface="Courier" charset="0"/>
              </a:rPr>
              <a:t>!= </a:t>
            </a:r>
            <a:r>
              <a:rPr lang="en-US" dirty="0">
                <a:latin typeface="NewBaskerville" charset="0"/>
              </a:rPr>
              <a:t>are prohibited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8448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Добавление ограничений для </a:t>
            </a:r>
            <a:r>
              <a:rPr lang="ru-RU" dirty="0" smtClean="0"/>
              <a:t>обобщенных </a:t>
            </a:r>
            <a:r>
              <a:rPr lang="ru-RU" dirty="0"/>
              <a:t>типов. Ограничение </a:t>
            </a:r>
            <a:r>
              <a:rPr lang="ru-RU" dirty="0" smtClean="0"/>
              <a:t>конструктора</a:t>
            </a:r>
            <a:endParaRPr lang="ru-RU" dirty="0"/>
          </a:p>
        </p:txBody>
      </p:sp>
      <p:sp>
        <p:nvSpPr>
          <p:cNvPr id="7" name="Flowchart: Document 4"/>
          <p:cNvSpPr/>
          <p:nvPr/>
        </p:nvSpPr>
        <p:spPr bwMode="auto">
          <a:xfrm>
            <a:off x="304800" y="762000"/>
            <a:ext cx="8382000" cy="1447800"/>
          </a:xfrm>
          <a:prstGeom prst="flowChartDocument">
            <a:avLst/>
          </a:prstGeom>
          <a:solidFill>
            <a:schemeClr val="bg1"/>
          </a:solidFill>
          <a:ln>
            <a:headEnd/>
            <a:tailEnd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dirty="0">
                <a:latin typeface="Consolas"/>
                <a:cs typeface="Consolas"/>
              </a:rPr>
              <a:t>public T </a:t>
            </a:r>
            <a:r>
              <a:rPr lang="en-US" dirty="0" err="1">
                <a:latin typeface="Consolas"/>
                <a:cs typeface="Consolas"/>
              </a:rPr>
              <a:t>CreateInstance</a:t>
            </a:r>
            <a:r>
              <a:rPr lang="en-US" dirty="0">
                <a:latin typeface="Consolas"/>
                <a:cs typeface="Consolas"/>
              </a:rPr>
              <a:t>&lt;T&gt;() where T : new() </a:t>
            </a:r>
            <a:endParaRPr lang="en-US" dirty="0" smtClean="0">
              <a:latin typeface="Consolas"/>
              <a:cs typeface="Consolas"/>
            </a:endParaRPr>
          </a:p>
          <a:p>
            <a:r>
              <a:rPr lang="en-US" dirty="0" smtClean="0">
                <a:latin typeface="Consolas"/>
                <a:cs typeface="Consolas"/>
              </a:rPr>
              <a:t>{ </a:t>
            </a:r>
          </a:p>
          <a:p>
            <a:r>
              <a:rPr lang="en-US" dirty="0">
                <a:latin typeface="Consolas"/>
                <a:cs typeface="Consolas"/>
              </a:rPr>
              <a:t>	</a:t>
            </a:r>
            <a:r>
              <a:rPr lang="en-US" dirty="0" smtClean="0">
                <a:latin typeface="Consolas"/>
                <a:cs typeface="Consolas"/>
              </a:rPr>
              <a:t>return </a:t>
            </a:r>
            <a:r>
              <a:rPr lang="en-US" dirty="0">
                <a:latin typeface="Consolas"/>
                <a:cs typeface="Consolas"/>
              </a:rPr>
              <a:t>new T(); </a:t>
            </a:r>
            <a:endParaRPr lang="en-US" dirty="0" smtClean="0">
              <a:latin typeface="Consolas"/>
              <a:cs typeface="Consolas"/>
            </a:endParaRPr>
          </a:p>
          <a:p>
            <a:r>
              <a:rPr lang="en-US" dirty="0" smtClean="0">
                <a:latin typeface="Consolas"/>
                <a:cs typeface="Consolas"/>
              </a:rPr>
              <a:t>} </a:t>
            </a:r>
            <a:endParaRPr lang="en-US" dirty="0">
              <a:latin typeface="Consolas"/>
              <a:cs typeface="Consolas"/>
            </a:endParaRPr>
          </a:p>
        </p:txBody>
      </p:sp>
      <p:sp>
        <p:nvSpPr>
          <p:cNvPr id="8" name="Rounded Rectangle 7"/>
          <p:cNvSpPr/>
          <p:nvPr/>
        </p:nvSpPr>
        <p:spPr bwMode="auto">
          <a:xfrm>
            <a:off x="304800" y="2362200"/>
            <a:ext cx="3505200" cy="1295400"/>
          </a:xfrm>
          <a:prstGeom prst="round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>
              <a:lnSpc>
                <a:spcPct val="150000"/>
              </a:lnSpc>
            </a:pPr>
            <a:r>
              <a:rPr lang="en-US" dirty="0" err="1">
                <a:latin typeface="Consolas"/>
                <a:cs typeface="Consolas"/>
              </a:rPr>
              <a:t>CreateInstance</a:t>
            </a:r>
            <a:r>
              <a:rPr lang="en-US" dirty="0">
                <a:latin typeface="Consolas"/>
                <a:cs typeface="Consolas"/>
              </a:rPr>
              <a:t>&lt;</a:t>
            </a:r>
            <a:r>
              <a:rPr lang="en-US" dirty="0" err="1">
                <a:latin typeface="Consolas"/>
                <a:cs typeface="Consolas"/>
              </a:rPr>
              <a:t>int</a:t>
            </a:r>
            <a:r>
              <a:rPr lang="en-US" dirty="0">
                <a:latin typeface="Consolas"/>
                <a:cs typeface="Consolas"/>
              </a:rPr>
              <a:t>&gt;(</a:t>
            </a:r>
            <a:r>
              <a:rPr lang="en-US" dirty="0" smtClean="0">
                <a:latin typeface="Consolas"/>
                <a:cs typeface="Consolas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dirty="0" err="1" smtClean="0">
                <a:latin typeface="Consolas"/>
                <a:cs typeface="Consolas"/>
              </a:rPr>
              <a:t>CreateInstance</a:t>
            </a:r>
            <a:r>
              <a:rPr lang="en-US" dirty="0">
                <a:latin typeface="Consolas"/>
                <a:cs typeface="Consolas"/>
              </a:rPr>
              <a:t>&lt;object&gt;()</a:t>
            </a:r>
          </a:p>
        </p:txBody>
      </p:sp>
      <p:sp>
        <p:nvSpPr>
          <p:cNvPr id="9" name="Rounded Rectangle 8"/>
          <p:cNvSpPr/>
          <p:nvPr/>
        </p:nvSpPr>
        <p:spPr bwMode="auto">
          <a:xfrm>
            <a:off x="4343400" y="2362200"/>
            <a:ext cx="3505200" cy="129540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>
              <a:lnSpc>
                <a:spcPct val="150000"/>
              </a:lnSpc>
            </a:pPr>
            <a:r>
              <a:rPr lang="en-US" dirty="0" err="1">
                <a:latin typeface="Consolas"/>
                <a:cs typeface="Consolas"/>
              </a:rPr>
              <a:t>CreateInstance</a:t>
            </a:r>
            <a:r>
              <a:rPr lang="en-US" dirty="0" smtClean="0">
                <a:latin typeface="Consolas"/>
                <a:cs typeface="Consolas"/>
              </a:rPr>
              <a:t>&lt;string&gt;</a:t>
            </a:r>
            <a:r>
              <a:rPr lang="en-US" dirty="0">
                <a:latin typeface="Consolas"/>
                <a:cs typeface="Consolas"/>
              </a:rPr>
              <a:t>()</a:t>
            </a:r>
          </a:p>
        </p:txBody>
      </p:sp>
      <p:pic>
        <p:nvPicPr>
          <p:cNvPr id="11" name="Content Placeholder 17" descr="button_cancel.png"/>
          <p:cNvPicPr>
            <a:picLocks noGrp="1" noChangeAspect="1"/>
          </p:cNvPicPr>
          <p:nvPr>
            <p:ph sz="quarter" idx="10"/>
          </p:nvPr>
        </p:nvPicPr>
        <p:blipFill>
          <a:blip r:embed="rId3" cstate="print"/>
          <a:stretch>
            <a:fillRect/>
          </a:stretch>
        </p:blipFill>
        <p:spPr>
          <a:xfrm>
            <a:off x="7475220" y="2667000"/>
            <a:ext cx="754380" cy="685800"/>
          </a:xfrm>
        </p:spPr>
      </p:pic>
    </p:spTree>
    <p:extLst>
      <p:ext uri="{BB962C8B-B14F-4D97-AF65-F5344CB8AC3E}">
        <p14:creationId xmlns:p14="http://schemas.microsoft.com/office/powerpoint/2010/main" val="2730877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Добавление ограничений для </a:t>
            </a:r>
            <a:r>
              <a:rPr lang="ru-RU" dirty="0" smtClean="0"/>
              <a:t>обобщенных типов. Ограничение преобразования типа</a:t>
            </a:r>
            <a:endParaRPr lang="ru-RU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313" y="1066800"/>
            <a:ext cx="9576487" cy="3810000"/>
          </a:xfrm>
          <a:prstGeom prst="rect">
            <a:avLst/>
          </a:prstGeom>
          <a:ln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4147970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Почему необходимы обобщения</a:t>
            </a:r>
            <a:endParaRPr lang="ru-RU" dirty="0"/>
          </a:p>
        </p:txBody>
      </p:sp>
      <p:sp>
        <p:nvSpPr>
          <p:cNvPr id="4" name="Rounded Rectangle 3"/>
          <p:cNvSpPr/>
          <p:nvPr/>
        </p:nvSpPr>
        <p:spPr bwMode="auto">
          <a:xfrm>
            <a:off x="228600" y="685800"/>
            <a:ext cx="9677400" cy="1752600"/>
          </a:xfrm>
          <a:prstGeom prst="round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just">
              <a:spcAft>
                <a:spcPts val="400"/>
              </a:spcAft>
            </a:pPr>
            <a:r>
              <a:rPr lang="ru-RU" dirty="0" smtClean="0"/>
              <a:t>Достаточно часто возникает необходимость создать класс или метод, которые одинаково хорошо работают с данными любых типов. Наследование и полиморфизм способны помочь в этом, но до определенной границы. Методы, которые должны быть полностью универсальны, принимают параметры типа </a:t>
            </a:r>
            <a:r>
              <a:rPr lang="en-US" dirty="0" smtClean="0"/>
              <a:t>object</a:t>
            </a:r>
            <a:r>
              <a:rPr lang="ru-RU" dirty="0" smtClean="0"/>
              <a:t>, что влечет за собой две основные проблемы обобщенного программирования </a:t>
            </a:r>
            <a:r>
              <a:rPr lang="ru-RU" b="1" dirty="0" smtClean="0"/>
              <a:t>до версии </a:t>
            </a:r>
            <a:r>
              <a:rPr lang="en-US" b="1" dirty="0" smtClean="0"/>
              <a:t>.NET  2.0</a:t>
            </a:r>
          </a:p>
        </p:txBody>
      </p:sp>
      <p:sp>
        <p:nvSpPr>
          <p:cNvPr id="9" name="Flowchart: Document 8"/>
          <p:cNvSpPr/>
          <p:nvPr/>
        </p:nvSpPr>
        <p:spPr bwMode="auto">
          <a:xfrm>
            <a:off x="228600" y="3200400"/>
            <a:ext cx="8534400" cy="2438400"/>
          </a:xfrm>
          <a:prstGeom prst="flowChartDocument">
            <a:avLst/>
          </a:prstGeom>
          <a:solidFill>
            <a:schemeClr val="bg1"/>
          </a:solidFill>
          <a:ln>
            <a:headEnd/>
            <a:tailEnd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dirty="0">
                <a:latin typeface="Consolas"/>
                <a:cs typeface="Consolas"/>
              </a:rPr>
              <a:t>public class </a:t>
            </a:r>
            <a:r>
              <a:rPr lang="en-US" dirty="0" err="1">
                <a:latin typeface="Consolas"/>
                <a:cs typeface="Consolas"/>
              </a:rPr>
              <a:t>ObjectStack</a:t>
            </a:r>
            <a:endParaRPr lang="en-US" dirty="0">
              <a:latin typeface="Consolas"/>
              <a:cs typeface="Consolas"/>
            </a:endParaRPr>
          </a:p>
          <a:p>
            <a:r>
              <a:rPr lang="en-US" dirty="0">
                <a:latin typeface="Consolas"/>
                <a:cs typeface="Consolas"/>
              </a:rPr>
              <a:t>{</a:t>
            </a:r>
          </a:p>
          <a:p>
            <a:r>
              <a:rPr lang="en-US" dirty="0">
                <a:latin typeface="Consolas"/>
                <a:cs typeface="Consolas"/>
              </a:rPr>
              <a:t>	</a:t>
            </a:r>
            <a:r>
              <a:rPr lang="en-US" dirty="0" err="1">
                <a:latin typeface="Consolas"/>
                <a:cs typeface="Consolas"/>
              </a:rPr>
              <a:t>int</a:t>
            </a:r>
            <a:r>
              <a:rPr lang="en-US" dirty="0">
                <a:latin typeface="Consolas"/>
                <a:cs typeface="Consolas"/>
              </a:rPr>
              <a:t> position;</a:t>
            </a:r>
          </a:p>
          <a:p>
            <a:r>
              <a:rPr lang="en-US" dirty="0">
                <a:latin typeface="Consolas"/>
                <a:cs typeface="Consolas"/>
              </a:rPr>
              <a:t>	object[] data = new object[10];</a:t>
            </a:r>
          </a:p>
          <a:p>
            <a:r>
              <a:rPr lang="en-US" dirty="0">
                <a:latin typeface="Consolas"/>
                <a:cs typeface="Consolas"/>
              </a:rPr>
              <a:t>	public void Push (object </a:t>
            </a:r>
            <a:r>
              <a:rPr lang="en-US" dirty="0" err="1">
                <a:latin typeface="Consolas"/>
                <a:cs typeface="Consolas"/>
              </a:rPr>
              <a:t>obj</a:t>
            </a:r>
            <a:r>
              <a:rPr lang="en-US" dirty="0">
                <a:latin typeface="Consolas"/>
                <a:cs typeface="Consolas"/>
              </a:rPr>
              <a:t>) { data[position++] = </a:t>
            </a:r>
            <a:r>
              <a:rPr lang="en-US" dirty="0" err="1">
                <a:latin typeface="Consolas"/>
                <a:cs typeface="Consolas"/>
              </a:rPr>
              <a:t>obj</a:t>
            </a:r>
            <a:r>
              <a:rPr lang="en-US" dirty="0">
                <a:latin typeface="Consolas"/>
                <a:cs typeface="Consolas"/>
              </a:rPr>
              <a:t>;  }</a:t>
            </a:r>
          </a:p>
          <a:p>
            <a:r>
              <a:rPr lang="en-US" dirty="0">
                <a:latin typeface="Consolas"/>
                <a:cs typeface="Consolas"/>
              </a:rPr>
              <a:t>	public object Pop()           { return data[--position]; }</a:t>
            </a:r>
          </a:p>
          <a:p>
            <a:r>
              <a:rPr lang="en-US" dirty="0">
                <a:latin typeface="Consolas"/>
                <a:cs typeface="Consolas"/>
              </a:rPr>
              <a:t>}</a:t>
            </a:r>
          </a:p>
        </p:txBody>
      </p:sp>
      <p:sp>
        <p:nvSpPr>
          <p:cNvPr id="16" name="Flowchart: Document 8"/>
          <p:cNvSpPr/>
          <p:nvPr/>
        </p:nvSpPr>
        <p:spPr bwMode="auto">
          <a:xfrm>
            <a:off x="1219200" y="5029200"/>
            <a:ext cx="8458200" cy="1524000"/>
          </a:xfrm>
          <a:prstGeom prst="flowChartDocument">
            <a:avLst/>
          </a:prstGeom>
          <a:solidFill>
            <a:schemeClr val="bg1"/>
          </a:solidFill>
          <a:ln>
            <a:headEnd/>
            <a:tailEnd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dirty="0" err="1">
                <a:latin typeface="Consolas"/>
                <a:cs typeface="Consolas"/>
              </a:rPr>
              <a:t>ObjectStack</a:t>
            </a:r>
            <a:r>
              <a:rPr lang="en-US" dirty="0">
                <a:latin typeface="Consolas"/>
                <a:cs typeface="Consolas"/>
              </a:rPr>
              <a:t> stack = new </a:t>
            </a:r>
            <a:r>
              <a:rPr lang="en-US" dirty="0" err="1">
                <a:latin typeface="Consolas"/>
                <a:cs typeface="Consolas"/>
              </a:rPr>
              <a:t>ObjectStack</a:t>
            </a:r>
            <a:r>
              <a:rPr lang="en-US" dirty="0">
                <a:latin typeface="Consolas"/>
                <a:cs typeface="Consolas"/>
              </a:rPr>
              <a:t>()</a:t>
            </a:r>
            <a:r>
              <a:rPr lang="en-US" dirty="0" smtClean="0">
                <a:latin typeface="Consolas"/>
                <a:cs typeface="Consolas"/>
              </a:rPr>
              <a:t>;</a:t>
            </a:r>
          </a:p>
          <a:p>
            <a:r>
              <a:rPr lang="en-US" dirty="0" err="1" smtClean="0">
                <a:latin typeface="Consolas"/>
                <a:cs typeface="Consolas"/>
              </a:rPr>
              <a:t>stack.Push</a:t>
            </a:r>
            <a:r>
              <a:rPr lang="en-US" dirty="0" smtClean="0">
                <a:latin typeface="Consolas"/>
                <a:cs typeface="Consolas"/>
              </a:rPr>
              <a:t> </a:t>
            </a:r>
            <a:r>
              <a:rPr lang="en-US" dirty="0">
                <a:latin typeface="Consolas"/>
                <a:cs typeface="Consolas"/>
              </a:rPr>
              <a:t>("s");          // Wrong type, but no error</a:t>
            </a:r>
            <a:r>
              <a:rPr lang="en-US" dirty="0" smtClean="0">
                <a:latin typeface="Consolas"/>
                <a:cs typeface="Consolas"/>
              </a:rPr>
              <a:t>!</a:t>
            </a:r>
          </a:p>
          <a:p>
            <a:r>
              <a:rPr lang="en-US" dirty="0" err="1" smtClean="0">
                <a:latin typeface="Consolas"/>
                <a:cs typeface="Consolas"/>
              </a:rPr>
              <a:t>int</a:t>
            </a:r>
            <a:r>
              <a:rPr lang="en-US" dirty="0" smtClean="0">
                <a:latin typeface="Consolas"/>
                <a:cs typeface="Consolas"/>
              </a:rPr>
              <a:t> </a:t>
            </a:r>
            <a:r>
              <a:rPr lang="en-US" dirty="0" err="1" smtClean="0">
                <a:latin typeface="Consolas"/>
                <a:cs typeface="Consolas"/>
              </a:rPr>
              <a:t>i</a:t>
            </a:r>
            <a:r>
              <a:rPr lang="en-US" dirty="0" smtClean="0">
                <a:latin typeface="Consolas"/>
                <a:cs typeface="Consolas"/>
              </a:rPr>
              <a:t> = (</a:t>
            </a:r>
            <a:r>
              <a:rPr lang="en-US" dirty="0" err="1" smtClean="0">
                <a:latin typeface="Consolas"/>
                <a:cs typeface="Consolas"/>
              </a:rPr>
              <a:t>int</a:t>
            </a:r>
            <a:r>
              <a:rPr lang="en-US" dirty="0" smtClean="0">
                <a:latin typeface="Consolas"/>
                <a:cs typeface="Consolas"/>
              </a:rPr>
              <a:t>)</a:t>
            </a:r>
            <a:r>
              <a:rPr lang="en-US" dirty="0" err="1" smtClean="0">
                <a:latin typeface="Consolas"/>
                <a:cs typeface="Consolas"/>
              </a:rPr>
              <a:t>stack.Pop</a:t>
            </a:r>
            <a:r>
              <a:rPr lang="en-US" dirty="0" smtClean="0">
                <a:latin typeface="Consolas"/>
                <a:cs typeface="Consolas"/>
              </a:rPr>
              <a:t>();  // Downcast - runtime error!</a:t>
            </a:r>
            <a:endParaRPr lang="en-US" dirty="0">
              <a:latin typeface="Consolas"/>
              <a:cs typeface="Consolas"/>
            </a:endParaRPr>
          </a:p>
        </p:txBody>
      </p:sp>
      <p:sp>
        <p:nvSpPr>
          <p:cNvPr id="17" name="Explosion 1 16"/>
          <p:cNvSpPr/>
          <p:nvPr/>
        </p:nvSpPr>
        <p:spPr bwMode="auto">
          <a:xfrm>
            <a:off x="7772400" y="5105400"/>
            <a:ext cx="2095500" cy="1371600"/>
          </a:xfrm>
          <a:prstGeom prst="irregularSeal1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>
              <a:spcAft>
                <a:spcPts val="1000"/>
              </a:spcAft>
            </a:pPr>
            <a:r>
              <a:rPr lang="en-US" sz="2000" b="1" dirty="0" smtClean="0"/>
              <a:t>RTE</a:t>
            </a:r>
            <a:endParaRPr lang="ru-RU" b="1" dirty="0" smtClean="0"/>
          </a:p>
        </p:txBody>
      </p:sp>
      <p:sp>
        <p:nvSpPr>
          <p:cNvPr id="18" name="Rounded Rectangle 17"/>
          <p:cNvSpPr/>
          <p:nvPr/>
        </p:nvSpPr>
        <p:spPr bwMode="auto">
          <a:xfrm>
            <a:off x="228600" y="2514600"/>
            <a:ext cx="4267200" cy="609600"/>
          </a:xfrm>
          <a:prstGeom prst="round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285750" indent="-285750" algn="just">
              <a:spcAft>
                <a:spcPts val="400"/>
              </a:spcAft>
              <a:buFont typeface="Arial"/>
              <a:buChar char="•"/>
            </a:pPr>
            <a:r>
              <a:rPr lang="ru-RU" b="1" dirty="0"/>
              <a:t>о</a:t>
            </a:r>
            <a:r>
              <a:rPr lang="ru-RU" b="1" dirty="0" smtClean="0"/>
              <a:t>тсутствие безопасности </a:t>
            </a:r>
            <a:r>
              <a:rPr lang="ru-RU" b="1" dirty="0"/>
              <a:t>типов</a:t>
            </a:r>
          </a:p>
        </p:txBody>
      </p:sp>
    </p:spTree>
    <p:extLst>
      <p:ext uri="{BB962C8B-B14F-4D97-AF65-F5344CB8AC3E}">
        <p14:creationId xmlns:p14="http://schemas.microsoft.com/office/powerpoint/2010/main" val="3475554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Добавление ограничений для </a:t>
            </a:r>
            <a:r>
              <a:rPr lang="ru-RU" dirty="0" smtClean="0"/>
              <a:t>обобщенных </a:t>
            </a:r>
            <a:r>
              <a:rPr lang="ru-RU" dirty="0"/>
              <a:t>типов</a:t>
            </a:r>
          </a:p>
        </p:txBody>
      </p:sp>
      <p:sp>
        <p:nvSpPr>
          <p:cNvPr id="10" name="Flowchart: Document 4"/>
          <p:cNvSpPr/>
          <p:nvPr/>
        </p:nvSpPr>
        <p:spPr bwMode="auto">
          <a:xfrm>
            <a:off x="228600" y="914400"/>
            <a:ext cx="9601200" cy="990600"/>
          </a:xfrm>
          <a:prstGeom prst="flowChartDocument">
            <a:avLst/>
          </a:prstGeom>
          <a:solidFill>
            <a:schemeClr val="bg1"/>
          </a:solidFill>
          <a:ln>
            <a:headEnd/>
            <a:tailEnd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dirty="0">
                <a:latin typeface="Consolas"/>
                <a:cs typeface="Consolas"/>
              </a:rPr>
              <a:t>class Sample&lt;T&gt; where T : Stream, </a:t>
            </a:r>
            <a:r>
              <a:rPr lang="en-US" dirty="0" err="1">
                <a:latin typeface="Consolas"/>
                <a:cs typeface="Consolas"/>
              </a:rPr>
              <a:t>IEnumerable</a:t>
            </a:r>
            <a:r>
              <a:rPr lang="en-US" dirty="0">
                <a:latin typeface="Consolas"/>
                <a:cs typeface="Consolas"/>
              </a:rPr>
              <a:t>&lt;string&gt;, </a:t>
            </a:r>
            <a:r>
              <a:rPr lang="en-US" dirty="0" err="1">
                <a:latin typeface="Consolas"/>
                <a:cs typeface="Consolas"/>
              </a:rPr>
              <a:t>IComparable</a:t>
            </a:r>
            <a:r>
              <a:rPr lang="en-US" dirty="0">
                <a:latin typeface="Consolas"/>
                <a:cs typeface="Consolas"/>
              </a:rPr>
              <a:t>&lt;</a:t>
            </a:r>
            <a:r>
              <a:rPr lang="en-US" dirty="0" err="1">
                <a:latin typeface="Consolas"/>
                <a:cs typeface="Consolas"/>
              </a:rPr>
              <a:t>int</a:t>
            </a:r>
            <a:r>
              <a:rPr lang="en-US" dirty="0">
                <a:latin typeface="Consolas"/>
                <a:cs typeface="Consolas"/>
              </a:rPr>
              <a:t>&gt; </a:t>
            </a:r>
          </a:p>
        </p:txBody>
      </p:sp>
      <p:sp>
        <p:nvSpPr>
          <p:cNvPr id="11" name="Flowchart: Document 4"/>
          <p:cNvSpPr/>
          <p:nvPr/>
        </p:nvSpPr>
        <p:spPr bwMode="auto">
          <a:xfrm>
            <a:off x="228600" y="1981200"/>
            <a:ext cx="9601200" cy="990600"/>
          </a:xfrm>
          <a:prstGeom prst="flowChartDocument">
            <a:avLst/>
          </a:prstGeom>
          <a:solidFill>
            <a:schemeClr val="bg1"/>
          </a:solidFill>
          <a:ln>
            <a:headEnd/>
            <a:tailEnd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dirty="0">
                <a:latin typeface="Consolas"/>
                <a:cs typeface="Consolas"/>
              </a:rPr>
              <a:t>class Sample&lt;T&gt; where T : Stream, </a:t>
            </a:r>
            <a:r>
              <a:rPr lang="en-US" dirty="0" err="1">
                <a:latin typeface="Consolas"/>
                <a:cs typeface="Consolas"/>
              </a:rPr>
              <a:t>ArrayList</a:t>
            </a:r>
            <a:r>
              <a:rPr lang="en-US" dirty="0">
                <a:latin typeface="Consolas"/>
                <a:cs typeface="Consolas"/>
              </a:rPr>
              <a:t>, </a:t>
            </a:r>
            <a:r>
              <a:rPr lang="en-US" dirty="0" err="1">
                <a:latin typeface="Consolas"/>
                <a:cs typeface="Consolas"/>
              </a:rPr>
              <a:t>IComparable</a:t>
            </a:r>
            <a:r>
              <a:rPr lang="en-US" dirty="0">
                <a:latin typeface="Consolas"/>
                <a:cs typeface="Consolas"/>
              </a:rPr>
              <a:t>&lt;</a:t>
            </a:r>
            <a:r>
              <a:rPr lang="en-US" dirty="0" err="1">
                <a:latin typeface="Consolas"/>
                <a:cs typeface="Consolas"/>
              </a:rPr>
              <a:t>int</a:t>
            </a:r>
            <a:r>
              <a:rPr lang="en-US" dirty="0">
                <a:latin typeface="Consolas"/>
                <a:cs typeface="Consolas"/>
              </a:rPr>
              <a:t>&gt; </a:t>
            </a:r>
          </a:p>
        </p:txBody>
      </p:sp>
      <p:sp>
        <p:nvSpPr>
          <p:cNvPr id="7" name="Rounded Rectangle 6"/>
          <p:cNvSpPr/>
          <p:nvPr/>
        </p:nvSpPr>
        <p:spPr bwMode="auto">
          <a:xfrm>
            <a:off x="228600" y="3124200"/>
            <a:ext cx="3505200" cy="228600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r>
              <a:rPr lang="ru-RU" dirty="0" smtClean="0">
                <a:latin typeface="Consolas"/>
                <a:cs typeface="Consolas"/>
              </a:rPr>
              <a:t>Значимые типы</a:t>
            </a:r>
            <a:endParaRPr lang="en-US" dirty="0" smtClean="0">
              <a:latin typeface="Consolas"/>
              <a:cs typeface="Consolas"/>
            </a:endParaRPr>
          </a:p>
          <a:p>
            <a:pPr>
              <a:lnSpc>
                <a:spcPct val="120000"/>
              </a:lnSpc>
            </a:pPr>
            <a:r>
              <a:rPr lang="ru-RU" dirty="0" smtClean="0">
                <a:latin typeface="Consolas"/>
                <a:cs typeface="Consolas"/>
              </a:rPr>
              <a:t>Запечатанные классы</a:t>
            </a:r>
            <a:endParaRPr lang="en-US" dirty="0" smtClean="0">
              <a:latin typeface="Consolas"/>
              <a:cs typeface="Consolas"/>
            </a:endParaRPr>
          </a:p>
          <a:p>
            <a:pPr>
              <a:lnSpc>
                <a:spcPct val="120000"/>
              </a:lnSpc>
            </a:pPr>
            <a:r>
              <a:rPr lang="en-US" dirty="0" err="1">
                <a:latin typeface="Consolas"/>
                <a:cs typeface="Consolas"/>
              </a:rPr>
              <a:t>System.Object</a:t>
            </a:r>
            <a:r>
              <a:rPr lang="en-US" dirty="0">
                <a:latin typeface="Consolas"/>
                <a:cs typeface="Consolas"/>
              </a:rPr>
              <a:t/>
            </a:r>
            <a:br>
              <a:rPr lang="en-US" dirty="0">
                <a:latin typeface="Consolas"/>
                <a:cs typeface="Consolas"/>
              </a:rPr>
            </a:br>
            <a:r>
              <a:rPr lang="en-US" dirty="0" err="1" smtClean="0">
                <a:latin typeface="Consolas"/>
                <a:cs typeface="Consolas"/>
              </a:rPr>
              <a:t>System.Enum</a:t>
            </a:r>
            <a:r>
              <a:rPr lang="en-US" dirty="0">
                <a:latin typeface="Consolas"/>
                <a:cs typeface="Consolas"/>
              </a:rPr>
              <a:t/>
            </a:r>
            <a:br>
              <a:rPr lang="en-US" dirty="0">
                <a:latin typeface="Consolas"/>
                <a:cs typeface="Consolas"/>
              </a:rPr>
            </a:br>
            <a:r>
              <a:rPr lang="en-US" dirty="0" err="1" smtClean="0">
                <a:latin typeface="Consolas"/>
                <a:cs typeface="Consolas"/>
              </a:rPr>
              <a:t>System.ValueType</a:t>
            </a:r>
            <a:r>
              <a:rPr lang="en-US" dirty="0" smtClean="0">
                <a:latin typeface="Consolas"/>
                <a:cs typeface="Consolas"/>
              </a:rPr>
              <a:t> </a:t>
            </a:r>
            <a:r>
              <a:rPr lang="en-US" dirty="0" err="1">
                <a:latin typeface="Consolas"/>
                <a:cs typeface="Consolas"/>
              </a:rPr>
              <a:t>System.Delegate</a:t>
            </a:r>
            <a:r>
              <a:rPr lang="en-US" dirty="0">
                <a:latin typeface="Consolas"/>
                <a:cs typeface="Consola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97766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Добавление ограничений для </a:t>
            </a:r>
            <a:r>
              <a:rPr lang="ru-RU" dirty="0" smtClean="0"/>
              <a:t>обобщенных </a:t>
            </a:r>
            <a:r>
              <a:rPr lang="ru-RU" dirty="0"/>
              <a:t>типов</a:t>
            </a:r>
          </a:p>
        </p:txBody>
      </p:sp>
      <p:sp>
        <p:nvSpPr>
          <p:cNvPr id="7" name="Rounded Rectangle 6"/>
          <p:cNvSpPr/>
          <p:nvPr/>
        </p:nvSpPr>
        <p:spPr bwMode="auto">
          <a:xfrm>
            <a:off x="152400" y="3276600"/>
            <a:ext cx="9525000" cy="281940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r>
              <a:rPr lang="en-US" dirty="0">
                <a:latin typeface="Consolas"/>
                <a:cs typeface="Consolas"/>
              </a:rPr>
              <a:t>class Sample&lt;T&gt; where T : class, </a:t>
            </a:r>
            <a:r>
              <a:rPr lang="en-US" dirty="0" err="1">
                <a:latin typeface="Consolas"/>
                <a:cs typeface="Consolas"/>
              </a:rPr>
              <a:t>struct</a:t>
            </a:r>
            <a:r>
              <a:rPr lang="en-US" dirty="0">
                <a:latin typeface="Consolas"/>
                <a:cs typeface="Consolas"/>
              </a:rPr>
              <a:t/>
            </a:r>
            <a:br>
              <a:rPr lang="en-US" dirty="0">
                <a:latin typeface="Consolas"/>
                <a:cs typeface="Consolas"/>
              </a:rPr>
            </a:br>
            <a:r>
              <a:rPr lang="en-US" dirty="0">
                <a:latin typeface="Consolas"/>
                <a:cs typeface="Consolas"/>
              </a:rPr>
              <a:t>class Sample&lt;T&gt; where T : Stream, class</a:t>
            </a:r>
            <a:br>
              <a:rPr lang="en-US" dirty="0">
                <a:latin typeface="Consolas"/>
                <a:cs typeface="Consolas"/>
              </a:rPr>
            </a:br>
            <a:r>
              <a:rPr lang="en-US" dirty="0">
                <a:latin typeface="Consolas"/>
                <a:cs typeface="Consolas"/>
              </a:rPr>
              <a:t>class Sample&lt;T&gt; where T : new(), Stream</a:t>
            </a:r>
            <a:br>
              <a:rPr lang="en-US" dirty="0">
                <a:latin typeface="Consolas"/>
                <a:cs typeface="Consolas"/>
              </a:rPr>
            </a:br>
            <a:r>
              <a:rPr lang="en-US" dirty="0">
                <a:latin typeface="Consolas"/>
                <a:cs typeface="Consolas"/>
              </a:rPr>
              <a:t>class Sample&lt;T&gt; where T : </a:t>
            </a:r>
            <a:r>
              <a:rPr lang="en-US" dirty="0" err="1">
                <a:latin typeface="Consolas"/>
                <a:cs typeface="Consolas"/>
              </a:rPr>
              <a:t>IDisposable</a:t>
            </a:r>
            <a:r>
              <a:rPr lang="en-US" dirty="0">
                <a:latin typeface="Consolas"/>
                <a:cs typeface="Consolas"/>
              </a:rPr>
              <a:t>, Stream</a:t>
            </a:r>
            <a:br>
              <a:rPr lang="en-US" dirty="0">
                <a:latin typeface="Consolas"/>
                <a:cs typeface="Consolas"/>
              </a:rPr>
            </a:br>
            <a:r>
              <a:rPr lang="en-US" dirty="0">
                <a:latin typeface="Consolas"/>
                <a:cs typeface="Consolas"/>
              </a:rPr>
              <a:t>class Sample&lt;T&gt; where T : </a:t>
            </a:r>
            <a:r>
              <a:rPr lang="en-US" dirty="0" err="1">
                <a:latin typeface="Consolas"/>
                <a:cs typeface="Consolas"/>
              </a:rPr>
              <a:t>XmlReader</a:t>
            </a:r>
            <a:r>
              <a:rPr lang="en-US" dirty="0">
                <a:latin typeface="Consolas"/>
                <a:cs typeface="Consolas"/>
              </a:rPr>
              <a:t>, </a:t>
            </a:r>
            <a:r>
              <a:rPr lang="en-US" dirty="0" err="1">
                <a:latin typeface="Consolas"/>
                <a:cs typeface="Consolas"/>
              </a:rPr>
              <a:t>IComparable</a:t>
            </a:r>
            <a:r>
              <a:rPr lang="en-US" dirty="0">
                <a:latin typeface="Consolas"/>
                <a:cs typeface="Consolas"/>
              </a:rPr>
              <a:t>, </a:t>
            </a:r>
            <a:r>
              <a:rPr lang="en-US" dirty="0" err="1">
                <a:latin typeface="Consolas"/>
                <a:cs typeface="Consolas"/>
              </a:rPr>
              <a:t>IComparable</a:t>
            </a:r>
            <a:r>
              <a:rPr lang="en-US" dirty="0">
                <a:latin typeface="Consolas"/>
                <a:cs typeface="Consolas"/>
              </a:rPr>
              <a:t> </a:t>
            </a:r>
            <a:endParaRPr lang="ru-RU" dirty="0" smtClean="0">
              <a:latin typeface="Consolas"/>
              <a:cs typeface="Consolas"/>
            </a:endParaRPr>
          </a:p>
          <a:p>
            <a:pPr>
              <a:lnSpc>
                <a:spcPct val="120000"/>
              </a:lnSpc>
            </a:pPr>
            <a:r>
              <a:rPr lang="en-US" dirty="0" smtClean="0">
                <a:latin typeface="Consolas"/>
                <a:cs typeface="Consolas"/>
              </a:rPr>
              <a:t>class </a:t>
            </a:r>
            <a:r>
              <a:rPr lang="en-US" dirty="0">
                <a:latin typeface="Consolas"/>
                <a:cs typeface="Consolas"/>
              </a:rPr>
              <a:t>Sample&lt;T,U&gt; where T : </a:t>
            </a:r>
            <a:r>
              <a:rPr lang="en-US" dirty="0" err="1">
                <a:latin typeface="Consolas"/>
                <a:cs typeface="Consolas"/>
              </a:rPr>
              <a:t>struct</a:t>
            </a:r>
            <a:r>
              <a:rPr lang="en-US" dirty="0">
                <a:latin typeface="Consolas"/>
                <a:cs typeface="Consolas"/>
              </a:rPr>
              <a:t> where U : class</a:t>
            </a:r>
            <a:r>
              <a:rPr lang="en-US">
                <a:latin typeface="Consolas"/>
                <a:cs typeface="Consolas"/>
              </a:rPr>
              <a:t>, </a:t>
            </a:r>
            <a:r>
              <a:rPr lang="en-US" smtClean="0">
                <a:latin typeface="Consolas"/>
                <a:cs typeface="Consolas"/>
              </a:rPr>
              <a:t>T</a:t>
            </a:r>
            <a:endParaRPr lang="en-US" dirty="0">
              <a:latin typeface="Consolas"/>
              <a:cs typeface="Consolas"/>
            </a:endParaRPr>
          </a:p>
        </p:txBody>
      </p:sp>
      <p:pic>
        <p:nvPicPr>
          <p:cNvPr id="8" name="Content Placeholder 17" descr="button_cancel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9270153" y="4191000"/>
            <a:ext cx="75438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Rounded Rectangle 12"/>
          <p:cNvSpPr/>
          <p:nvPr/>
        </p:nvSpPr>
        <p:spPr bwMode="auto">
          <a:xfrm>
            <a:off x="228600" y="990600"/>
            <a:ext cx="9525000" cy="1981200"/>
          </a:xfrm>
          <a:prstGeom prst="round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r>
              <a:rPr lang="en-US" dirty="0">
                <a:latin typeface="Consolas"/>
                <a:cs typeface="Consolas"/>
              </a:rPr>
              <a:t>class Sample&lt;T&gt; where T : class, </a:t>
            </a:r>
            <a:r>
              <a:rPr lang="en-US" dirty="0" err="1">
                <a:latin typeface="Consolas"/>
                <a:cs typeface="Consolas"/>
              </a:rPr>
              <a:t>IDisposable</a:t>
            </a:r>
            <a:r>
              <a:rPr lang="en-US" dirty="0">
                <a:latin typeface="Consolas"/>
                <a:cs typeface="Consolas"/>
              </a:rPr>
              <a:t>, new() </a:t>
            </a:r>
          </a:p>
          <a:p>
            <a:pPr>
              <a:lnSpc>
                <a:spcPct val="120000"/>
              </a:lnSpc>
            </a:pPr>
            <a:r>
              <a:rPr lang="en-US" dirty="0">
                <a:latin typeface="Consolas"/>
                <a:cs typeface="Consolas"/>
              </a:rPr>
              <a:t>class Sample&lt;T&gt; where T : </a:t>
            </a:r>
            <a:r>
              <a:rPr lang="en-US" dirty="0" err="1">
                <a:latin typeface="Consolas"/>
                <a:cs typeface="Consolas"/>
              </a:rPr>
              <a:t>struct</a:t>
            </a:r>
            <a:r>
              <a:rPr lang="en-US" dirty="0">
                <a:latin typeface="Consolas"/>
                <a:cs typeface="Consolas"/>
              </a:rPr>
              <a:t>, </a:t>
            </a:r>
            <a:r>
              <a:rPr lang="en-US" dirty="0" err="1">
                <a:latin typeface="Consolas"/>
                <a:cs typeface="Consolas"/>
              </a:rPr>
              <a:t>IDisposable</a:t>
            </a:r>
            <a:r>
              <a:rPr lang="en-US" dirty="0">
                <a:latin typeface="Consolas"/>
                <a:cs typeface="Consolas"/>
              </a:rPr>
              <a:t> </a:t>
            </a:r>
            <a:endParaRPr lang="ru-RU" dirty="0" smtClean="0">
              <a:latin typeface="Consolas"/>
              <a:cs typeface="Consolas"/>
            </a:endParaRPr>
          </a:p>
          <a:p>
            <a:pPr>
              <a:lnSpc>
                <a:spcPct val="120000"/>
              </a:lnSpc>
            </a:pPr>
            <a:r>
              <a:rPr lang="en-US" dirty="0" smtClean="0">
                <a:latin typeface="Consolas"/>
                <a:cs typeface="Consolas"/>
              </a:rPr>
              <a:t>class </a:t>
            </a:r>
            <a:r>
              <a:rPr lang="en-US" dirty="0">
                <a:latin typeface="Consolas"/>
                <a:cs typeface="Consolas"/>
              </a:rPr>
              <a:t>Sample&lt;T,U&gt; where T : class where U : </a:t>
            </a:r>
            <a:r>
              <a:rPr lang="en-US" dirty="0" err="1">
                <a:latin typeface="Consolas"/>
                <a:cs typeface="Consolas"/>
              </a:rPr>
              <a:t>struct</a:t>
            </a:r>
            <a:r>
              <a:rPr lang="en-US" dirty="0">
                <a:latin typeface="Consolas"/>
                <a:cs typeface="Consolas"/>
              </a:rPr>
              <a:t>, T </a:t>
            </a:r>
            <a:endParaRPr lang="ru-RU" dirty="0" smtClean="0">
              <a:latin typeface="Consolas"/>
              <a:cs typeface="Consolas"/>
            </a:endParaRPr>
          </a:p>
          <a:p>
            <a:pPr>
              <a:lnSpc>
                <a:spcPct val="120000"/>
              </a:lnSpc>
            </a:pPr>
            <a:r>
              <a:rPr lang="en-US" dirty="0" smtClean="0">
                <a:latin typeface="Consolas"/>
                <a:cs typeface="Consolas"/>
              </a:rPr>
              <a:t>class </a:t>
            </a:r>
            <a:r>
              <a:rPr lang="en-US" dirty="0">
                <a:latin typeface="Consolas"/>
                <a:cs typeface="Consolas"/>
              </a:rPr>
              <a:t>Sample&lt;T,U&gt; where T : Stream where U : </a:t>
            </a:r>
            <a:r>
              <a:rPr lang="en-US" dirty="0" err="1">
                <a:latin typeface="Consolas"/>
                <a:cs typeface="Consolas"/>
              </a:rPr>
              <a:t>IDisposable</a:t>
            </a:r>
            <a:r>
              <a:rPr lang="en-US" dirty="0">
                <a:latin typeface="Consolas"/>
                <a:cs typeface="Consola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685371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lowchart: Document 4"/>
          <p:cNvSpPr/>
          <p:nvPr/>
        </p:nvSpPr>
        <p:spPr bwMode="auto">
          <a:xfrm>
            <a:off x="335280" y="1905000"/>
            <a:ext cx="4023360" cy="1295400"/>
          </a:xfrm>
          <a:prstGeom prst="flowChartDocument">
            <a:avLst/>
          </a:prstGeom>
          <a:solidFill>
            <a:schemeClr val="bg1"/>
          </a:solidFill>
          <a:ln>
            <a:headEnd/>
            <a:tailEnd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ru-RU" sz="1600" smtClean="0">
                <a:latin typeface="Consolas" pitchFamily="49" charset="0"/>
                <a:cs typeface="Consolas" pitchFamily="49" charset="0"/>
              </a:rPr>
              <a:t>void AddToQueue(Report report)</a:t>
            </a:r>
          </a:p>
          <a:p>
            <a:r>
              <a:rPr lang="ru-RU" sz="1600" smtClean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ru-RU" sz="1600" smtClean="0">
                <a:latin typeface="Consolas" pitchFamily="49" charset="0"/>
                <a:cs typeface="Consolas" pitchFamily="49" charset="0"/>
              </a:rPr>
              <a:t>    </a:t>
            </a:r>
            <a:r>
              <a:rPr lang="ru-RU" sz="1600" b="1" smtClean="0">
                <a:latin typeface="Consolas" pitchFamily="49" charset="0"/>
                <a:cs typeface="Consolas" pitchFamily="49" charset="0"/>
              </a:rPr>
              <a:t>printQueue.Add</a:t>
            </a:r>
            <a:r>
              <a:rPr lang="ru-RU" sz="1600" smtClean="0">
                <a:latin typeface="Consolas" pitchFamily="49" charset="0"/>
                <a:cs typeface="Consolas" pitchFamily="49" charset="0"/>
              </a:rPr>
              <a:t>(report);</a:t>
            </a:r>
          </a:p>
          <a:p>
            <a:r>
              <a:rPr lang="ru-RU" sz="1600" smtClean="0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Flowchart: Document 5"/>
          <p:cNvSpPr/>
          <p:nvPr/>
        </p:nvSpPr>
        <p:spPr bwMode="auto">
          <a:xfrm>
            <a:off x="3771900" y="2209800"/>
            <a:ext cx="6057900" cy="1295400"/>
          </a:xfrm>
          <a:prstGeom prst="flowChartDocument">
            <a:avLst/>
          </a:prstGeom>
          <a:solidFill>
            <a:schemeClr val="bg1"/>
          </a:solidFill>
          <a:ln>
            <a:headEnd/>
            <a:tailEnd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ru-RU" sz="1600" smtClean="0">
                <a:latin typeface="Consolas" pitchFamily="49" charset="0"/>
                <a:cs typeface="Consolas" pitchFamily="49" charset="0"/>
              </a:rPr>
              <a:t>void AddToQueue(ReferenceGuide referenceGuide)</a:t>
            </a:r>
          </a:p>
          <a:p>
            <a:r>
              <a:rPr lang="ru-RU" sz="1600" smtClean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ru-RU" sz="1600" smtClean="0">
                <a:latin typeface="Consolas" pitchFamily="49" charset="0"/>
                <a:cs typeface="Consolas" pitchFamily="49" charset="0"/>
              </a:rPr>
              <a:t>    </a:t>
            </a:r>
            <a:r>
              <a:rPr lang="ru-RU" sz="1600" b="1" smtClean="0">
                <a:latin typeface="Consolas" pitchFamily="49" charset="0"/>
                <a:cs typeface="Consolas" pitchFamily="49" charset="0"/>
              </a:rPr>
              <a:t>printQueue.Add</a:t>
            </a:r>
            <a:r>
              <a:rPr lang="ru-RU" sz="1600" smtClean="0">
                <a:latin typeface="Consolas" pitchFamily="49" charset="0"/>
                <a:cs typeface="Consolas" pitchFamily="49" charset="0"/>
              </a:rPr>
              <a:t>(referenceGuide);</a:t>
            </a:r>
          </a:p>
          <a:p>
            <a:r>
              <a:rPr lang="ru-RU" sz="1600" smtClean="0">
                <a:latin typeface="Consolas" pitchFamily="49" charset="0"/>
                <a:cs typeface="Consolas" pitchFamily="49" charset="0"/>
              </a:rPr>
              <a:t>}</a:t>
            </a:r>
            <a:endParaRPr lang="ru-RU" sz="160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Обобщенные методы</a:t>
            </a:r>
            <a:endParaRPr lang="ru-RU" dirty="0"/>
          </a:p>
        </p:txBody>
      </p:sp>
      <p:sp>
        <p:nvSpPr>
          <p:cNvPr id="4" name="Rounded Rectangle 3"/>
          <p:cNvSpPr/>
          <p:nvPr/>
        </p:nvSpPr>
        <p:spPr bwMode="auto">
          <a:xfrm>
            <a:off x="335280" y="762000"/>
            <a:ext cx="9471660" cy="1066800"/>
          </a:xfrm>
          <a:prstGeom prst="round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just">
              <a:spcAft>
                <a:spcPts val="1000"/>
              </a:spcAft>
            </a:pPr>
            <a:r>
              <a:rPr lang="ru-RU" smtClean="0"/>
              <a:t>Как обобщенные типы, так и обобщенные методы и делегаты содержат параметр типа, который можно использовать в списке параметров и возвращаемом типе для метода или делегата</a:t>
            </a:r>
          </a:p>
        </p:txBody>
      </p:sp>
      <p:sp>
        <p:nvSpPr>
          <p:cNvPr id="7" name="Rounded Rectangle 6"/>
          <p:cNvSpPr/>
          <p:nvPr/>
        </p:nvSpPr>
        <p:spPr bwMode="auto">
          <a:xfrm>
            <a:off x="228600" y="5105400"/>
            <a:ext cx="9471660" cy="990600"/>
          </a:xfrm>
          <a:prstGeom prst="round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just">
              <a:spcAft>
                <a:spcPts val="1000"/>
              </a:spcAft>
            </a:pPr>
            <a:r>
              <a:rPr lang="ru-RU" smtClean="0"/>
              <a:t>Использование обобщенного метода с параметром типа для параметра метода снимает дублирование кода при сохранении безопасности типов</a:t>
            </a:r>
          </a:p>
        </p:txBody>
      </p:sp>
      <p:sp>
        <p:nvSpPr>
          <p:cNvPr id="10" name="Flowchart: Document 9"/>
          <p:cNvSpPr/>
          <p:nvPr/>
        </p:nvSpPr>
        <p:spPr bwMode="auto">
          <a:xfrm>
            <a:off x="304800" y="3581400"/>
            <a:ext cx="9525000" cy="1219200"/>
          </a:xfrm>
          <a:prstGeom prst="flowChartDocument">
            <a:avLst/>
          </a:prstGeom>
          <a:solidFill>
            <a:schemeClr val="bg1"/>
          </a:solidFill>
          <a:ln>
            <a:headEnd/>
            <a:tailEnd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endParaRPr lang="ru-RU" sz="1600" dirty="0" smtClean="0">
              <a:latin typeface="Consolas" pitchFamily="49" charset="0"/>
              <a:cs typeface="Consolas" pitchFamily="49" charset="0"/>
            </a:endParaRPr>
          </a:p>
          <a:p>
            <a:r>
              <a:rPr lang="ru-RU" sz="1600" dirty="0" err="1" smtClean="0">
                <a:latin typeface="Consolas" pitchFamily="49" charset="0"/>
                <a:cs typeface="Consolas" pitchFamily="49" charset="0"/>
              </a:rPr>
              <a:t>void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ru-RU" sz="1600" dirty="0" err="1" smtClean="0">
                <a:latin typeface="Consolas" pitchFamily="49" charset="0"/>
                <a:cs typeface="Consolas" pitchFamily="49" charset="0"/>
              </a:rPr>
              <a:t>AddToQueue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&lt;</a:t>
            </a:r>
            <a:r>
              <a:rPr lang="ru-RU" sz="1600" dirty="0" err="1" smtClean="0">
                <a:latin typeface="Consolas" pitchFamily="49" charset="0"/>
                <a:cs typeface="Consolas" pitchFamily="49" charset="0"/>
              </a:rPr>
              <a:t>DocumentType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&gt;(</a:t>
            </a:r>
            <a:r>
              <a:rPr lang="ru-RU" sz="1600" dirty="0" err="1" smtClean="0">
                <a:latin typeface="Consolas" pitchFamily="49" charset="0"/>
                <a:cs typeface="Consolas" pitchFamily="49" charset="0"/>
              </a:rPr>
              <a:t>DocumentType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ru-RU" sz="1600" dirty="0" err="1" smtClean="0">
                <a:latin typeface="Consolas" pitchFamily="49" charset="0"/>
                <a:cs typeface="Consolas" pitchFamily="49" charset="0"/>
              </a:rPr>
              <a:t>document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)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   </a:t>
            </a:r>
            <a:r>
              <a:rPr lang="ru-RU" sz="1600" dirty="0" err="1" smtClean="0">
                <a:latin typeface="Consolas" pitchFamily="49" charset="0"/>
                <a:cs typeface="Consolas" pitchFamily="49" charset="0"/>
              </a:rPr>
              <a:t>printQueue.Add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(</a:t>
            </a:r>
            <a:r>
              <a:rPr lang="ru-RU" sz="1600" dirty="0" err="1" smtClean="0">
                <a:latin typeface="Consolas" pitchFamily="49" charset="0"/>
                <a:cs typeface="Consolas" pitchFamily="49" charset="0"/>
              </a:rPr>
              <a:t>document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);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11" name="Picture 10" descr="arrow03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 rot="3868380">
            <a:off x="2553154" y="3128401"/>
            <a:ext cx="1326429" cy="2384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11" descr="arrow03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 rot="6606874">
            <a:off x="3947003" y="3285226"/>
            <a:ext cx="1147623" cy="2063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807286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Определение обобщенного метода</a:t>
            </a:r>
            <a:endParaRPr lang="ru-RU"/>
          </a:p>
        </p:txBody>
      </p:sp>
      <p:sp>
        <p:nvSpPr>
          <p:cNvPr id="4" name="Flowchart: Document 3"/>
          <p:cNvSpPr/>
          <p:nvPr/>
        </p:nvSpPr>
        <p:spPr bwMode="auto">
          <a:xfrm>
            <a:off x="502920" y="2133600"/>
            <a:ext cx="8884920" cy="1905000"/>
          </a:xfrm>
          <a:prstGeom prst="flowChartDocument">
            <a:avLst/>
          </a:prstGeom>
          <a:solidFill>
            <a:schemeClr val="bg1"/>
          </a:solidFill>
          <a:ln>
            <a:headEnd/>
            <a:tailEnd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ru-RU" sz="1600" smtClean="0">
                <a:latin typeface="Consolas" pitchFamily="49" charset="0"/>
                <a:cs typeface="Consolas" pitchFamily="49" charset="0"/>
              </a:rPr>
              <a:t>ResultType MyMethod&lt;Parameter1Type, ResultType&gt;(Parameter1Type param1)</a:t>
            </a:r>
          </a:p>
          <a:p>
            <a:r>
              <a:rPr lang="ru-RU" sz="1600" smtClean="0">
                <a:latin typeface="Consolas" pitchFamily="49" charset="0"/>
                <a:cs typeface="Consolas" pitchFamily="49" charset="0"/>
              </a:rPr>
              <a:t>                        where ResultType : new()</a:t>
            </a:r>
          </a:p>
          <a:p>
            <a:r>
              <a:rPr lang="ru-RU" sz="1600" smtClean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ru-RU" sz="1600" smtClean="0">
                <a:latin typeface="Consolas" pitchFamily="49" charset="0"/>
                <a:cs typeface="Consolas" pitchFamily="49" charset="0"/>
              </a:rPr>
              <a:t>    ResultType result = new ResultType();</a:t>
            </a:r>
          </a:p>
          <a:p>
            <a:r>
              <a:rPr lang="ru-RU" sz="1600" smtClean="0">
                <a:latin typeface="Consolas" pitchFamily="49" charset="0"/>
                <a:cs typeface="Consolas" pitchFamily="49" charset="0"/>
              </a:rPr>
              <a:t>    return result;</a:t>
            </a:r>
          </a:p>
          <a:p>
            <a:r>
              <a:rPr lang="ru-RU" sz="1600" smtClean="0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5" name="Rounded Rectangle 4"/>
          <p:cNvSpPr/>
          <p:nvPr/>
        </p:nvSpPr>
        <p:spPr bwMode="auto">
          <a:xfrm>
            <a:off x="294621" y="838200"/>
            <a:ext cx="4442460" cy="838200"/>
          </a:xfrm>
          <a:prstGeom prst="round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just">
              <a:spcAft>
                <a:spcPts val="1000"/>
              </a:spcAft>
            </a:pPr>
            <a:r>
              <a:rPr lang="ru-RU" dirty="0" smtClean="0"/>
              <a:t>При определении обобщенного метода используется параметр типа</a:t>
            </a:r>
          </a:p>
        </p:txBody>
      </p:sp>
      <p:sp>
        <p:nvSpPr>
          <p:cNvPr id="6" name="Rounded Rectangle 5"/>
          <p:cNvSpPr/>
          <p:nvPr/>
        </p:nvSpPr>
        <p:spPr bwMode="auto">
          <a:xfrm>
            <a:off x="315888" y="4800600"/>
            <a:ext cx="5867400" cy="1295400"/>
          </a:xfrm>
          <a:prstGeom prst="round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just">
              <a:spcAft>
                <a:spcPts val="1000"/>
              </a:spcAft>
            </a:pPr>
            <a:r>
              <a:rPr lang="ru-RU" smtClean="0"/>
              <a:t>Параметры типа можно использовать в списке параметров метода, типе возвращаемого значения, в любом месте в теле метода</a:t>
            </a:r>
          </a:p>
        </p:txBody>
      </p:sp>
      <p:sp>
        <p:nvSpPr>
          <p:cNvPr id="7" name="Rounded Rectangle 6"/>
          <p:cNvSpPr/>
          <p:nvPr/>
        </p:nvSpPr>
        <p:spPr bwMode="auto">
          <a:xfrm>
            <a:off x="6537960" y="3200400"/>
            <a:ext cx="3268980" cy="914400"/>
          </a:xfrm>
          <a:prstGeom prst="round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just">
              <a:spcAft>
                <a:spcPts val="1000"/>
              </a:spcAft>
            </a:pPr>
            <a:r>
              <a:rPr lang="ru-RU" smtClean="0"/>
              <a:t>На параметры типа можно добавить ограничения</a:t>
            </a:r>
          </a:p>
        </p:txBody>
      </p:sp>
      <p:pic>
        <p:nvPicPr>
          <p:cNvPr id="8" name="Picture 7" descr="arrow03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 rot="3213933" flipV="1">
            <a:off x="3150921" y="1708429"/>
            <a:ext cx="1006941" cy="2966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8" descr="arrow03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 rot="2329595" flipV="1">
            <a:off x="3839034" y="1679668"/>
            <a:ext cx="1559459" cy="282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9" descr="arrow03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 rot="13157975" flipV="1">
            <a:off x="5705706" y="2931602"/>
            <a:ext cx="1559459" cy="282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10" descr="arrow03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 rot="17969216" flipV="1">
            <a:off x="5100959" y="3461682"/>
            <a:ext cx="2703855" cy="3489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11" descr="arrow03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 rot="14880464" flipV="1">
            <a:off x="-178525" y="3513240"/>
            <a:ext cx="2830415" cy="3252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12" descr="arrow03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 rot="14880464" flipV="1">
            <a:off x="2028558" y="4237951"/>
            <a:ext cx="2192462" cy="2519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072186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Определение обобщенного метода</a:t>
            </a:r>
            <a:endParaRPr lang="ru-RU"/>
          </a:p>
        </p:txBody>
      </p:sp>
      <p:sp>
        <p:nvSpPr>
          <p:cNvPr id="4" name="Flowchart: Document 3"/>
          <p:cNvSpPr/>
          <p:nvPr/>
        </p:nvSpPr>
        <p:spPr bwMode="auto">
          <a:xfrm>
            <a:off x="228600" y="3886200"/>
            <a:ext cx="9601200" cy="1371600"/>
          </a:xfrm>
          <a:prstGeom prst="flowChartDocument">
            <a:avLst/>
          </a:prstGeom>
          <a:solidFill>
            <a:schemeClr val="bg1"/>
          </a:solidFill>
          <a:ln>
            <a:headEnd/>
            <a:tailEnd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dirty="0">
                <a:latin typeface="Consolas"/>
                <a:cs typeface="Consolas"/>
              </a:rPr>
              <a:t>List&lt;</a:t>
            </a:r>
            <a:r>
              <a:rPr lang="en-US" dirty="0" err="1">
                <a:latin typeface="Consolas"/>
                <a:cs typeface="Consolas"/>
              </a:rPr>
              <a:t>TOutput</a:t>
            </a:r>
            <a:r>
              <a:rPr lang="en-US" dirty="0">
                <a:latin typeface="Consolas"/>
                <a:cs typeface="Consolas"/>
              </a:rPr>
              <a:t>&gt; </a:t>
            </a:r>
            <a:r>
              <a:rPr lang="en-US" dirty="0" err="1">
                <a:latin typeface="Consolas"/>
                <a:cs typeface="Consolas"/>
              </a:rPr>
              <a:t>ConvertAll</a:t>
            </a:r>
            <a:r>
              <a:rPr lang="en-US" dirty="0">
                <a:latin typeface="Consolas"/>
                <a:cs typeface="Consolas"/>
              </a:rPr>
              <a:t>&lt;</a:t>
            </a:r>
            <a:r>
              <a:rPr lang="en-US" dirty="0" err="1">
                <a:latin typeface="Consolas"/>
                <a:cs typeface="Consolas"/>
              </a:rPr>
              <a:t>TOutput</a:t>
            </a:r>
            <a:r>
              <a:rPr lang="en-US" dirty="0">
                <a:latin typeface="Consolas"/>
                <a:cs typeface="Consolas"/>
              </a:rPr>
              <a:t>&gt;(Converter&lt;</a:t>
            </a:r>
            <a:r>
              <a:rPr lang="en-US" b="1" dirty="0" err="1">
                <a:latin typeface="Consolas"/>
                <a:cs typeface="Consolas"/>
              </a:rPr>
              <a:t>string</a:t>
            </a:r>
            <a:r>
              <a:rPr lang="en-US" dirty="0" err="1">
                <a:latin typeface="Consolas"/>
                <a:cs typeface="Consolas"/>
              </a:rPr>
              <a:t>,TOutput</a:t>
            </a:r>
            <a:r>
              <a:rPr lang="en-US" dirty="0">
                <a:latin typeface="Consolas"/>
                <a:cs typeface="Consolas"/>
              </a:rPr>
              <a:t>&gt; converter</a:t>
            </a:r>
            <a:r>
              <a:rPr lang="en-US" dirty="0" smtClean="0">
                <a:latin typeface="Consolas"/>
                <a:cs typeface="Consolas"/>
              </a:rPr>
              <a:t>)</a:t>
            </a:r>
          </a:p>
          <a:p>
            <a:endParaRPr lang="en-US" dirty="0">
              <a:latin typeface="Consolas"/>
              <a:cs typeface="Consolas"/>
            </a:endParaRPr>
          </a:p>
          <a:p>
            <a:r>
              <a:rPr lang="en-US" dirty="0">
                <a:latin typeface="Consolas"/>
                <a:cs typeface="Consolas"/>
              </a:rPr>
              <a:t>List&lt;</a:t>
            </a:r>
            <a:r>
              <a:rPr lang="en-US" b="1" dirty="0" err="1">
                <a:latin typeface="Consolas"/>
                <a:cs typeface="Consolas"/>
              </a:rPr>
              <a:t>Guid</a:t>
            </a:r>
            <a:r>
              <a:rPr lang="en-US" dirty="0">
                <a:latin typeface="Consolas"/>
                <a:cs typeface="Consolas"/>
              </a:rPr>
              <a:t>&gt; </a:t>
            </a:r>
            <a:r>
              <a:rPr lang="en-US" dirty="0" err="1">
                <a:latin typeface="Consolas"/>
                <a:cs typeface="Consolas"/>
              </a:rPr>
              <a:t>ConvertAll</a:t>
            </a:r>
            <a:r>
              <a:rPr lang="en-US" dirty="0">
                <a:latin typeface="Consolas"/>
                <a:cs typeface="Consolas"/>
              </a:rPr>
              <a:t>(Converter&lt;</a:t>
            </a:r>
            <a:r>
              <a:rPr lang="en-US" dirty="0" err="1">
                <a:latin typeface="Consolas"/>
                <a:cs typeface="Consolas"/>
              </a:rPr>
              <a:t>string,</a:t>
            </a:r>
            <a:r>
              <a:rPr lang="en-US" b="1" dirty="0" err="1">
                <a:latin typeface="Consolas"/>
                <a:cs typeface="Consolas"/>
              </a:rPr>
              <a:t>Guid</a:t>
            </a:r>
            <a:r>
              <a:rPr lang="en-US" dirty="0">
                <a:latin typeface="Consolas"/>
                <a:cs typeface="Consolas"/>
              </a:rPr>
              <a:t>&gt; converter)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914400"/>
            <a:ext cx="9601200" cy="2819400"/>
          </a:xfrm>
          <a:prstGeom prst="rect">
            <a:avLst/>
          </a:prstGeom>
          <a:ln>
            <a:solidFill>
              <a:srgbClr val="1F497D"/>
            </a:solidFill>
          </a:ln>
        </p:spPr>
      </p:pic>
    </p:spTree>
    <p:extLst>
      <p:ext uri="{BB962C8B-B14F-4D97-AF65-F5344CB8AC3E}">
        <p14:creationId xmlns:p14="http://schemas.microsoft.com/office/powerpoint/2010/main" val="2357827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Использование обобщенных методов</a:t>
            </a:r>
            <a:endParaRPr lang="ru-RU"/>
          </a:p>
        </p:txBody>
      </p:sp>
      <p:sp>
        <p:nvSpPr>
          <p:cNvPr id="4" name="Flowchart: Document 3"/>
          <p:cNvSpPr/>
          <p:nvPr/>
        </p:nvSpPr>
        <p:spPr bwMode="auto">
          <a:xfrm>
            <a:off x="335280" y="762000"/>
            <a:ext cx="7376160" cy="2362200"/>
          </a:xfrm>
          <a:prstGeom prst="flowChartDocument">
            <a:avLst/>
          </a:prstGeom>
          <a:solidFill>
            <a:schemeClr val="bg1"/>
          </a:solidFill>
          <a:ln>
            <a:headEnd/>
            <a:tailEnd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endParaRPr lang="ru-RU" sz="1600" smtClean="0">
              <a:latin typeface="Consolas" pitchFamily="49" charset="0"/>
              <a:cs typeface="Consolas" pitchFamily="49" charset="0"/>
            </a:endParaRPr>
          </a:p>
          <a:p>
            <a:r>
              <a:rPr lang="ru-RU" sz="1600" smtClean="0">
                <a:latin typeface="Consolas" pitchFamily="49" charset="0"/>
                <a:cs typeface="Consolas" pitchFamily="49" charset="0"/>
              </a:rPr>
              <a:t>T PerformUpdate&lt;T&gt;(T input)</a:t>
            </a:r>
          </a:p>
          <a:p>
            <a:r>
              <a:rPr lang="ru-RU" sz="1600" smtClean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ru-RU" sz="1600" smtClean="0">
                <a:latin typeface="Consolas" pitchFamily="49" charset="0"/>
                <a:cs typeface="Consolas" pitchFamily="49" charset="0"/>
              </a:rPr>
              <a:t>    T output = // Update parameter.</a:t>
            </a:r>
          </a:p>
          <a:p>
            <a:r>
              <a:rPr lang="ru-RU" sz="1600" smtClean="0">
                <a:latin typeface="Consolas" pitchFamily="49" charset="0"/>
                <a:cs typeface="Consolas" pitchFamily="49" charset="0"/>
              </a:rPr>
              <a:t>    return output;</a:t>
            </a:r>
          </a:p>
          <a:p>
            <a:r>
              <a:rPr lang="ru-RU" sz="1600" smtClean="0">
                <a:latin typeface="Consolas" pitchFamily="49" charset="0"/>
                <a:cs typeface="Consolas" pitchFamily="49" charset="0"/>
              </a:rPr>
              <a:t>}</a:t>
            </a:r>
          </a:p>
          <a:p>
            <a:r>
              <a:rPr lang="ru-RU" sz="1600" smtClean="0">
                <a:latin typeface="Consolas" pitchFamily="49" charset="0"/>
                <a:cs typeface="Consolas" pitchFamily="49" charset="0"/>
              </a:rPr>
              <a:t>...</a:t>
            </a:r>
          </a:p>
          <a:p>
            <a:r>
              <a:rPr lang="ru-RU" sz="1600" smtClean="0">
                <a:latin typeface="Consolas" pitchFamily="49" charset="0"/>
                <a:cs typeface="Consolas" pitchFamily="49" charset="0"/>
              </a:rPr>
              <a:t>string result = PerformUpdate&lt;string&gt;("Test");</a:t>
            </a:r>
          </a:p>
          <a:p>
            <a:r>
              <a:rPr lang="ru-RU" sz="1600" smtClean="0">
                <a:latin typeface="Consolas" pitchFamily="49" charset="0"/>
                <a:cs typeface="Consolas" pitchFamily="49" charset="0"/>
              </a:rPr>
              <a:t>int result2 = PerformUpdate&lt;int&gt;(1);</a:t>
            </a:r>
          </a:p>
        </p:txBody>
      </p:sp>
      <p:sp>
        <p:nvSpPr>
          <p:cNvPr id="5" name="Rounded Rectangle 4"/>
          <p:cNvSpPr/>
          <p:nvPr/>
        </p:nvSpPr>
        <p:spPr bwMode="auto">
          <a:xfrm>
            <a:off x="5280660" y="762001"/>
            <a:ext cx="4526280" cy="990600"/>
          </a:xfrm>
          <a:prstGeom prst="round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just">
              <a:spcAft>
                <a:spcPts val="1000"/>
              </a:spcAft>
            </a:pPr>
            <a:r>
              <a:rPr lang="ru-RU" smtClean="0"/>
              <a:t>При вызове обобщенного метода в дополнение к другим параметрам нужно предоставить параметры типа</a:t>
            </a:r>
          </a:p>
        </p:txBody>
      </p:sp>
      <p:pic>
        <p:nvPicPr>
          <p:cNvPr id="6" name="Picture 5" descr="arrow03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 rot="9063097" flipV="1">
            <a:off x="4591097" y="1904997"/>
            <a:ext cx="1336545" cy="242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 descr="arrow03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 rot="9063097" flipV="1">
            <a:off x="5429294" y="1905001"/>
            <a:ext cx="1336545" cy="242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ounded Rectangle 7"/>
          <p:cNvSpPr/>
          <p:nvPr/>
        </p:nvSpPr>
        <p:spPr bwMode="auto">
          <a:xfrm>
            <a:off x="5951220" y="2133600"/>
            <a:ext cx="3939540" cy="381000"/>
          </a:xfrm>
          <a:prstGeom prst="roundRect">
            <a:avLst/>
          </a:prstGeom>
          <a:solidFill>
            <a:schemeClr val="bg1"/>
          </a:solidFill>
          <a:ln>
            <a:headEnd/>
            <a:tailEnd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just">
              <a:spcAft>
                <a:spcPts val="1000"/>
              </a:spcAft>
            </a:pPr>
            <a:r>
              <a:rPr lang="ru-RU" sz="1600" smtClean="0">
                <a:latin typeface="Consolas" pitchFamily="49" charset="0"/>
                <a:cs typeface="Consolas" pitchFamily="49" charset="0"/>
              </a:rPr>
              <a:t>PerformUpdate&lt;string&gt;(1);</a:t>
            </a:r>
            <a:endParaRPr lang="ru-RU" sz="1600" smtClean="0"/>
          </a:p>
        </p:txBody>
      </p:sp>
      <p:pic>
        <p:nvPicPr>
          <p:cNvPr id="9" name="Picture 8" descr="E:\Projects\ContentDev\MSL PNG Library\Validate_XMark.png"/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9220202" y="2057400"/>
            <a:ext cx="560546" cy="6173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ounded Rectangle 9"/>
          <p:cNvSpPr/>
          <p:nvPr/>
        </p:nvSpPr>
        <p:spPr bwMode="auto">
          <a:xfrm>
            <a:off x="326523" y="3200400"/>
            <a:ext cx="9052560" cy="762000"/>
          </a:xfrm>
          <a:prstGeom prst="round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just">
              <a:spcAft>
                <a:spcPts val="1000"/>
              </a:spcAft>
            </a:pPr>
            <a:r>
              <a:rPr lang="ru-RU" smtClean="0"/>
              <a:t>При компиляции приложения, использующего обобщенный метод, компилятор создает версии обобщенного метода для каждой комбинации параметров типа</a:t>
            </a:r>
          </a:p>
        </p:txBody>
      </p:sp>
      <p:sp>
        <p:nvSpPr>
          <p:cNvPr id="12" name="Flowchart: Document 11"/>
          <p:cNvSpPr/>
          <p:nvPr/>
        </p:nvSpPr>
        <p:spPr bwMode="auto">
          <a:xfrm>
            <a:off x="335280" y="4114800"/>
            <a:ext cx="5113020" cy="1752600"/>
          </a:xfrm>
          <a:prstGeom prst="flowChartDocument">
            <a:avLst/>
          </a:prstGeom>
          <a:solidFill>
            <a:schemeClr val="bg1"/>
          </a:solidFill>
          <a:ln>
            <a:headEnd/>
            <a:tailEnd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ru-RU" sz="1600" smtClean="0">
                <a:latin typeface="Consolas" pitchFamily="49" charset="0"/>
                <a:cs typeface="Consolas" pitchFamily="49" charset="0"/>
              </a:rPr>
              <a:t>string PerformUpdate(string input)</a:t>
            </a:r>
          </a:p>
          <a:p>
            <a:r>
              <a:rPr lang="ru-RU" sz="1600" smtClean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ru-RU" sz="1600" smtClean="0">
                <a:latin typeface="Consolas" pitchFamily="49" charset="0"/>
                <a:cs typeface="Consolas" pitchFamily="49" charset="0"/>
              </a:rPr>
              <a:t>    string output = // Update parameter.</a:t>
            </a:r>
          </a:p>
          <a:p>
            <a:r>
              <a:rPr lang="ru-RU" sz="1600" smtClean="0">
                <a:latin typeface="Consolas" pitchFamily="49" charset="0"/>
                <a:cs typeface="Consolas" pitchFamily="49" charset="0"/>
              </a:rPr>
              <a:t>    return output;</a:t>
            </a:r>
          </a:p>
          <a:p>
            <a:r>
              <a:rPr lang="ru-RU" sz="1600" smtClean="0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3" name="Flowchart: Document 12"/>
          <p:cNvSpPr/>
          <p:nvPr/>
        </p:nvSpPr>
        <p:spPr bwMode="auto">
          <a:xfrm>
            <a:off x="4693920" y="4648200"/>
            <a:ext cx="5113020" cy="1752600"/>
          </a:xfrm>
          <a:prstGeom prst="flowChartDocument">
            <a:avLst/>
          </a:prstGeom>
          <a:solidFill>
            <a:schemeClr val="bg1"/>
          </a:solidFill>
          <a:ln>
            <a:headEnd/>
            <a:tailEnd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ru-RU" sz="1600" smtClean="0">
                <a:latin typeface="Consolas" pitchFamily="49" charset="0"/>
                <a:cs typeface="Consolas" pitchFamily="49" charset="0"/>
              </a:rPr>
              <a:t>int PerformUpdate(int input)</a:t>
            </a:r>
          </a:p>
          <a:p>
            <a:r>
              <a:rPr lang="ru-RU" sz="1600" smtClean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ru-RU" sz="1600" smtClean="0">
                <a:latin typeface="Consolas" pitchFamily="49" charset="0"/>
                <a:cs typeface="Consolas" pitchFamily="49" charset="0"/>
              </a:rPr>
              <a:t>    int output = // Update parameter.</a:t>
            </a:r>
          </a:p>
          <a:p>
            <a:r>
              <a:rPr lang="ru-RU" sz="1600" smtClean="0">
                <a:latin typeface="Consolas" pitchFamily="49" charset="0"/>
                <a:cs typeface="Consolas" pitchFamily="49" charset="0"/>
              </a:rPr>
              <a:t>    return output;</a:t>
            </a:r>
          </a:p>
          <a:p>
            <a:r>
              <a:rPr lang="ru-RU" sz="1600" smtClean="0">
                <a:latin typeface="Consolas" pitchFamily="49" charset="0"/>
                <a:cs typeface="Consolas" pitchFamily="49" charset="0"/>
              </a:rPr>
              <a:t>}</a:t>
            </a:r>
            <a:endParaRPr lang="ru-RU" sz="1600"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7867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Использование обобщенных делегатов .NET Framework</a:t>
            </a:r>
            <a:endParaRPr lang="ru-RU"/>
          </a:p>
        </p:txBody>
      </p:sp>
      <p:sp>
        <p:nvSpPr>
          <p:cNvPr id="4" name="Rounded Rectangle 3"/>
          <p:cNvSpPr/>
          <p:nvPr/>
        </p:nvSpPr>
        <p:spPr bwMode="auto">
          <a:xfrm>
            <a:off x="335280" y="838200"/>
            <a:ext cx="9471660" cy="762000"/>
          </a:xfrm>
          <a:prstGeom prst="round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just">
              <a:spcAft>
                <a:spcPts val="1000"/>
              </a:spcAft>
            </a:pPr>
            <a:r>
              <a:rPr lang="ru-RU" smtClean="0"/>
              <a:t>Обобщенный делегат определяется с помощью параметров типа аналогично использованию параметров типа в объявлении метода</a:t>
            </a:r>
          </a:p>
        </p:txBody>
      </p:sp>
      <p:sp>
        <p:nvSpPr>
          <p:cNvPr id="5" name="Flowchart: Document 4"/>
          <p:cNvSpPr/>
          <p:nvPr/>
        </p:nvSpPr>
        <p:spPr bwMode="auto">
          <a:xfrm>
            <a:off x="335280" y="1752600"/>
            <a:ext cx="9471660" cy="533400"/>
          </a:xfrm>
          <a:prstGeom prst="flowChartDocument">
            <a:avLst/>
          </a:prstGeom>
          <a:solidFill>
            <a:schemeClr val="bg1"/>
          </a:solidFill>
          <a:ln>
            <a:headEnd/>
            <a:tailEnd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just">
              <a:spcAft>
                <a:spcPts val="1000"/>
              </a:spcAft>
            </a:pPr>
            <a:r>
              <a:rPr lang="ru-RU" sz="1600" smtClean="0">
                <a:latin typeface="Consolas" pitchFamily="49" charset="0"/>
                <a:cs typeface="Consolas" pitchFamily="49" charset="0"/>
              </a:rPr>
              <a:t>delegate void PrintDocumentDelegate&lt;DocumentType&gt;(DocumentType document);</a:t>
            </a:r>
          </a:p>
        </p:txBody>
      </p:sp>
      <p:sp>
        <p:nvSpPr>
          <p:cNvPr id="6" name="Rounded Rectangle 5"/>
          <p:cNvSpPr/>
          <p:nvPr/>
        </p:nvSpPr>
        <p:spPr bwMode="auto">
          <a:xfrm>
            <a:off x="335280" y="2362200"/>
            <a:ext cx="9471660" cy="609600"/>
          </a:xfrm>
          <a:prstGeom prst="round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just">
              <a:spcAft>
                <a:spcPts val="1000"/>
              </a:spcAft>
            </a:pPr>
            <a:r>
              <a:rPr lang="ru-RU" smtClean="0"/>
              <a:t>.NET Framework включает несколько встроенных обобщенных делегатов</a:t>
            </a:r>
          </a:p>
        </p:txBody>
      </p:sp>
      <p:sp>
        <p:nvSpPr>
          <p:cNvPr id="7" name="Rounded Rectangle 6"/>
          <p:cNvSpPr/>
          <p:nvPr/>
        </p:nvSpPr>
        <p:spPr bwMode="auto">
          <a:xfrm>
            <a:off x="335280" y="3048000"/>
            <a:ext cx="9471660" cy="609600"/>
          </a:xfrm>
          <a:prstGeom prst="round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just">
              <a:spcAft>
                <a:spcPts val="1000"/>
              </a:spcAft>
            </a:pPr>
            <a:r>
              <a:rPr lang="ru-RU" smtClean="0"/>
              <a:t>Основными обобщенными делегатами являются Action и Func</a:t>
            </a:r>
          </a:p>
        </p:txBody>
      </p:sp>
      <p:sp>
        <p:nvSpPr>
          <p:cNvPr id="10" name="Rounded Rectangle 9"/>
          <p:cNvSpPr/>
          <p:nvPr/>
        </p:nvSpPr>
        <p:spPr bwMode="auto">
          <a:xfrm>
            <a:off x="838200" y="4648200"/>
            <a:ext cx="3688080" cy="1066800"/>
          </a:xfrm>
          <a:prstGeom prst="round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just">
              <a:spcAft>
                <a:spcPts val="1000"/>
              </a:spcAft>
            </a:pPr>
            <a:r>
              <a:rPr lang="ru-RU" smtClean="0"/>
              <a:t>Делегат, используемый для инкапсуляции методов, не возвращающих значения</a:t>
            </a:r>
          </a:p>
        </p:txBody>
      </p:sp>
      <p:sp>
        <p:nvSpPr>
          <p:cNvPr id="11" name="Rounded Rectangle 10"/>
          <p:cNvSpPr/>
          <p:nvPr/>
        </p:nvSpPr>
        <p:spPr bwMode="auto">
          <a:xfrm>
            <a:off x="5615940" y="4648200"/>
            <a:ext cx="3688080" cy="1066800"/>
          </a:xfrm>
          <a:prstGeom prst="round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just">
              <a:spcAft>
                <a:spcPts val="1000"/>
              </a:spcAft>
            </a:pPr>
            <a:r>
              <a:rPr lang="ru-RU" smtClean="0"/>
              <a:t>Делегат, используемый для инкапсуляции методов, возвращающих значение</a:t>
            </a:r>
          </a:p>
        </p:txBody>
      </p:sp>
      <p:sp>
        <p:nvSpPr>
          <p:cNvPr id="8" name="Rounded Rectangle 7"/>
          <p:cNvSpPr/>
          <p:nvPr/>
        </p:nvSpPr>
        <p:spPr bwMode="auto">
          <a:xfrm>
            <a:off x="1508760" y="4038600"/>
            <a:ext cx="2263140" cy="685800"/>
          </a:xfrm>
          <a:prstGeom prst="round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>
              <a:spcAft>
                <a:spcPts val="1000"/>
              </a:spcAft>
            </a:pPr>
            <a:r>
              <a:rPr lang="ru-RU" b="1" smtClean="0"/>
              <a:t>Action&lt;T&gt;</a:t>
            </a:r>
          </a:p>
        </p:txBody>
      </p:sp>
      <p:sp>
        <p:nvSpPr>
          <p:cNvPr id="9" name="Rounded Rectangle 8"/>
          <p:cNvSpPr/>
          <p:nvPr/>
        </p:nvSpPr>
        <p:spPr bwMode="auto">
          <a:xfrm>
            <a:off x="6370320" y="4038600"/>
            <a:ext cx="2263140" cy="685800"/>
          </a:xfrm>
          <a:prstGeom prst="round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u-RU" b="1" smtClean="0"/>
              <a:t>Func&lt;T, TResult&gt;</a:t>
            </a:r>
            <a:endParaRPr lang="ru-RU" b="1"/>
          </a:p>
        </p:txBody>
      </p:sp>
    </p:spTree>
    <p:extLst>
      <p:ext uri="{BB962C8B-B14F-4D97-AF65-F5344CB8AC3E}">
        <p14:creationId xmlns:p14="http://schemas.microsoft.com/office/powerpoint/2010/main" val="979421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Использование обобщенных делегатов .NET Framework</a:t>
            </a:r>
            <a:endParaRPr lang="ru-RU" dirty="0"/>
          </a:p>
        </p:txBody>
      </p:sp>
      <p:sp>
        <p:nvSpPr>
          <p:cNvPr id="4" name="Flowchart: Document 3"/>
          <p:cNvSpPr/>
          <p:nvPr/>
        </p:nvSpPr>
        <p:spPr bwMode="auto">
          <a:xfrm>
            <a:off x="335280" y="762000"/>
            <a:ext cx="9471660" cy="2514600"/>
          </a:xfrm>
          <a:prstGeom prst="flowChartDocument">
            <a:avLst/>
          </a:prstGeom>
          <a:solidFill>
            <a:schemeClr val="bg1"/>
          </a:solidFill>
          <a:ln>
            <a:headEnd/>
            <a:tailEnd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endParaRPr lang="ru-RU" sz="1500" smtClean="0">
              <a:latin typeface="Consolas" pitchFamily="49" charset="0"/>
              <a:cs typeface="Consolas" pitchFamily="49" charset="0"/>
            </a:endParaRPr>
          </a:p>
          <a:p>
            <a:r>
              <a:rPr lang="ru-RU" sz="1500" smtClean="0">
                <a:latin typeface="Consolas" pitchFamily="49" charset="0"/>
                <a:cs typeface="Consolas" pitchFamily="49" charset="0"/>
              </a:rPr>
              <a:t>Action&lt;string, int&gt; myDelegate = null;</a:t>
            </a:r>
          </a:p>
          <a:p>
            <a:r>
              <a:rPr lang="ru-RU" sz="1500" smtClean="0">
                <a:latin typeface="Consolas" pitchFamily="49" charset="0"/>
                <a:cs typeface="Consolas" pitchFamily="49" charset="0"/>
              </a:rPr>
              <a:t>myDelegate += ((param1, param2) =&gt;</a:t>
            </a:r>
          </a:p>
          <a:p>
            <a:r>
              <a:rPr lang="ru-RU" sz="1500" smtClean="0">
                <a:latin typeface="Consolas" pitchFamily="49" charset="0"/>
                <a:cs typeface="Consolas" pitchFamily="49" charset="0"/>
              </a:rPr>
              <a:t>              {</a:t>
            </a:r>
          </a:p>
          <a:p>
            <a:r>
              <a:rPr lang="ru-RU" sz="1500" smtClean="0">
                <a:latin typeface="Consolas" pitchFamily="49" charset="0"/>
                <a:cs typeface="Consolas" pitchFamily="49" charset="0"/>
              </a:rPr>
              <a:t>                   Console.WriteLine("{0} : {1}", param1, param2.ToString());</a:t>
            </a:r>
          </a:p>
          <a:p>
            <a:r>
              <a:rPr lang="ru-RU" sz="1500" smtClean="0">
                <a:latin typeface="Consolas" pitchFamily="49" charset="0"/>
                <a:cs typeface="Consolas" pitchFamily="49" charset="0"/>
              </a:rPr>
              <a:t>              });</a:t>
            </a:r>
          </a:p>
          <a:p>
            <a:r>
              <a:rPr lang="ru-RU" sz="1500" smtClean="0">
                <a:latin typeface="Consolas" pitchFamily="49" charset="0"/>
                <a:cs typeface="Consolas" pitchFamily="49" charset="0"/>
              </a:rPr>
              <a:t>if (myDelegate != null)</a:t>
            </a:r>
          </a:p>
          <a:p>
            <a:r>
              <a:rPr lang="ru-RU" sz="1500" smtClean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ru-RU" sz="1500" smtClean="0">
                <a:latin typeface="Consolas" pitchFamily="49" charset="0"/>
                <a:cs typeface="Consolas" pitchFamily="49" charset="0"/>
              </a:rPr>
              <a:t>    myDelegate("Value", 5);</a:t>
            </a:r>
          </a:p>
          <a:p>
            <a:r>
              <a:rPr lang="ru-RU" sz="1500" smtClean="0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Flowchart: Document 5"/>
          <p:cNvSpPr/>
          <p:nvPr/>
        </p:nvSpPr>
        <p:spPr bwMode="auto">
          <a:xfrm>
            <a:off x="335280" y="3048000"/>
            <a:ext cx="9471660" cy="3048000"/>
          </a:xfrm>
          <a:prstGeom prst="flowChartDocument">
            <a:avLst/>
          </a:prstGeom>
          <a:solidFill>
            <a:schemeClr val="bg1"/>
          </a:solidFill>
          <a:ln>
            <a:headEnd/>
            <a:tailEnd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endParaRPr lang="ru-RU" sz="1500" dirty="0" smtClean="0">
              <a:latin typeface="Consolas" pitchFamily="49" charset="0"/>
              <a:cs typeface="Consolas" pitchFamily="49" charset="0"/>
            </a:endParaRPr>
          </a:p>
          <a:p>
            <a:endParaRPr lang="ru-RU" sz="1500" dirty="0" smtClean="0">
              <a:latin typeface="Consolas" pitchFamily="49" charset="0"/>
              <a:cs typeface="Consolas" pitchFamily="49" charset="0"/>
            </a:endParaRPr>
          </a:p>
          <a:p>
            <a:endParaRPr lang="ru-RU" sz="1500" dirty="0" smtClean="0">
              <a:latin typeface="Consolas" pitchFamily="49" charset="0"/>
              <a:cs typeface="Consolas" pitchFamily="49" charset="0"/>
            </a:endParaRPr>
          </a:p>
          <a:p>
            <a:r>
              <a:rPr lang="ru-RU" sz="1500" dirty="0" smtClean="0">
                <a:latin typeface="Consolas" pitchFamily="49" charset="0"/>
                <a:cs typeface="Consolas" pitchFamily="49" charset="0"/>
              </a:rPr>
              <a:t>Func&lt;string, int, string&gt; </a:t>
            </a:r>
            <a:r>
              <a:rPr lang="ru-RU" sz="1500" dirty="0" err="1" smtClean="0">
                <a:latin typeface="Consolas" pitchFamily="49" charset="0"/>
                <a:cs typeface="Consolas" pitchFamily="49" charset="0"/>
              </a:rPr>
              <a:t>myDelegate</a:t>
            </a:r>
            <a:r>
              <a:rPr lang="ru-RU" sz="1500" dirty="0" smtClean="0">
                <a:latin typeface="Consolas" pitchFamily="49" charset="0"/>
                <a:cs typeface="Consolas" pitchFamily="49" charset="0"/>
              </a:rPr>
              <a:t> = null;</a:t>
            </a:r>
          </a:p>
          <a:p>
            <a:r>
              <a:rPr lang="ru-RU" sz="1500" dirty="0" err="1" smtClean="0">
                <a:latin typeface="Consolas" pitchFamily="49" charset="0"/>
                <a:cs typeface="Consolas" pitchFamily="49" charset="0"/>
              </a:rPr>
              <a:t>myDelegate</a:t>
            </a:r>
            <a:r>
              <a:rPr lang="ru-RU" sz="1500" dirty="0" smtClean="0">
                <a:latin typeface="Consolas" pitchFamily="49" charset="0"/>
                <a:cs typeface="Consolas" pitchFamily="49" charset="0"/>
              </a:rPr>
              <a:t> += ((param1, param2) =&gt;</a:t>
            </a:r>
          </a:p>
          <a:p>
            <a:r>
              <a:rPr lang="ru-RU" sz="1500" dirty="0" smtClean="0">
                <a:latin typeface="Consolas" pitchFamily="49" charset="0"/>
                <a:cs typeface="Consolas" pitchFamily="49" charset="0"/>
              </a:rPr>
              <a:t>              {</a:t>
            </a:r>
          </a:p>
          <a:p>
            <a:r>
              <a:rPr lang="ru-RU" sz="1500" dirty="0" smtClean="0">
                <a:latin typeface="Consolas" pitchFamily="49" charset="0"/>
                <a:cs typeface="Consolas" pitchFamily="49" charset="0"/>
              </a:rPr>
              <a:t>                  return </a:t>
            </a:r>
            <a:r>
              <a:rPr lang="ru-RU" sz="1500" dirty="0" err="1" smtClean="0">
                <a:latin typeface="Consolas" pitchFamily="49" charset="0"/>
                <a:cs typeface="Consolas" pitchFamily="49" charset="0"/>
              </a:rPr>
              <a:t>String.Format</a:t>
            </a:r>
            <a:r>
              <a:rPr lang="ru-RU" sz="1500" dirty="0" smtClean="0">
                <a:latin typeface="Consolas" pitchFamily="49" charset="0"/>
                <a:cs typeface="Consolas" pitchFamily="49" charset="0"/>
              </a:rPr>
              <a:t>("{0} : {1}", param1, param2.ToString());</a:t>
            </a:r>
          </a:p>
          <a:p>
            <a:r>
              <a:rPr lang="ru-RU" sz="1500" dirty="0" smtClean="0">
                <a:latin typeface="Consolas" pitchFamily="49" charset="0"/>
                <a:cs typeface="Consolas" pitchFamily="49" charset="0"/>
              </a:rPr>
              <a:t>              });</a:t>
            </a:r>
          </a:p>
          <a:p>
            <a:r>
              <a:rPr lang="ru-RU" sz="1500" dirty="0" smtClean="0">
                <a:latin typeface="Consolas" pitchFamily="49" charset="0"/>
                <a:cs typeface="Consolas" pitchFamily="49" charset="0"/>
              </a:rPr>
              <a:t>if (</a:t>
            </a:r>
            <a:r>
              <a:rPr lang="ru-RU" sz="1500" dirty="0" err="1" smtClean="0">
                <a:latin typeface="Consolas" pitchFamily="49" charset="0"/>
                <a:cs typeface="Consolas" pitchFamily="49" charset="0"/>
              </a:rPr>
              <a:t>myDelegate</a:t>
            </a:r>
            <a:r>
              <a:rPr lang="ru-RU" sz="1500" dirty="0" smtClean="0">
                <a:latin typeface="Consolas" pitchFamily="49" charset="0"/>
                <a:cs typeface="Consolas" pitchFamily="49" charset="0"/>
              </a:rPr>
              <a:t> != null)</a:t>
            </a:r>
          </a:p>
          <a:p>
            <a:r>
              <a:rPr lang="ru-RU" sz="1500" dirty="0" smtClean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ru-RU" sz="1500" dirty="0" smtClean="0">
                <a:latin typeface="Consolas" pitchFamily="49" charset="0"/>
                <a:cs typeface="Consolas" pitchFamily="49" charset="0"/>
              </a:rPr>
              <a:t>     string </a:t>
            </a:r>
            <a:r>
              <a:rPr lang="ru-RU" sz="1500" dirty="0" err="1" smtClean="0">
                <a:latin typeface="Consolas" pitchFamily="49" charset="0"/>
                <a:cs typeface="Consolas" pitchFamily="49" charset="0"/>
              </a:rPr>
              <a:t>returnedValue</a:t>
            </a:r>
            <a:r>
              <a:rPr lang="ru-RU" sz="1500" dirty="0" smtClean="0">
                <a:latin typeface="Consolas" pitchFamily="49" charset="0"/>
                <a:cs typeface="Consolas" pitchFamily="49" charset="0"/>
              </a:rPr>
              <a:t>;</a:t>
            </a:r>
          </a:p>
          <a:p>
            <a:r>
              <a:rPr lang="ru-RU" sz="1500" dirty="0" smtClean="0">
                <a:latin typeface="Consolas" pitchFamily="49" charset="0"/>
                <a:cs typeface="Consolas" pitchFamily="49" charset="0"/>
              </a:rPr>
              <a:t>     </a:t>
            </a:r>
            <a:r>
              <a:rPr lang="ru-RU" sz="1500" dirty="0" err="1" smtClean="0">
                <a:latin typeface="Consolas" pitchFamily="49" charset="0"/>
                <a:cs typeface="Consolas" pitchFamily="49" charset="0"/>
              </a:rPr>
              <a:t>returnedValue</a:t>
            </a:r>
            <a:r>
              <a:rPr lang="ru-RU" sz="1500" dirty="0" smtClean="0">
                <a:latin typeface="Consolas" pitchFamily="49" charset="0"/>
                <a:cs typeface="Consolas" pitchFamily="49" charset="0"/>
              </a:rPr>
              <a:t> = </a:t>
            </a:r>
            <a:r>
              <a:rPr lang="ru-RU" sz="1500" dirty="0" err="1" smtClean="0">
                <a:latin typeface="Consolas" pitchFamily="49" charset="0"/>
                <a:cs typeface="Consolas" pitchFamily="49" charset="0"/>
              </a:rPr>
              <a:t>myDelegate</a:t>
            </a:r>
            <a:r>
              <a:rPr lang="ru-RU" sz="1500" dirty="0" smtClean="0">
                <a:latin typeface="Consolas" pitchFamily="49" charset="0"/>
                <a:cs typeface="Consolas" pitchFamily="49" charset="0"/>
              </a:rPr>
              <a:t>("Value", 5);</a:t>
            </a:r>
          </a:p>
          <a:p>
            <a:r>
              <a:rPr lang="ru-RU" sz="1500" dirty="0" smtClean="0">
                <a:latin typeface="Consolas" pitchFamily="49" charset="0"/>
                <a:cs typeface="Consolas" pitchFamily="49" charset="0"/>
              </a:rPr>
              <a:t>     Console.WriteLine(</a:t>
            </a:r>
            <a:r>
              <a:rPr lang="ru-RU" sz="1500" dirty="0" err="1" smtClean="0">
                <a:latin typeface="Consolas" pitchFamily="49" charset="0"/>
                <a:cs typeface="Consolas" pitchFamily="49" charset="0"/>
              </a:rPr>
              <a:t>returnedValue</a:t>
            </a:r>
            <a:r>
              <a:rPr lang="ru-RU" sz="1500" dirty="0" smtClean="0">
                <a:latin typeface="Consolas" pitchFamily="49" charset="0"/>
                <a:cs typeface="Consolas" pitchFamily="49" charset="0"/>
              </a:rPr>
              <a:t>);</a:t>
            </a:r>
          </a:p>
          <a:p>
            <a:r>
              <a:rPr lang="ru-RU" sz="1500" dirty="0" smtClean="0">
                <a:latin typeface="Consolas" pitchFamily="49" charset="0"/>
                <a:cs typeface="Consolas" pitchFamily="49" charset="0"/>
              </a:rPr>
              <a:t>}</a:t>
            </a:r>
          </a:p>
          <a:p>
            <a:endParaRPr lang="ru-RU" sz="1500" dirty="0" smtClean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ounded Rectangle 6"/>
          <p:cNvSpPr/>
          <p:nvPr/>
        </p:nvSpPr>
        <p:spPr bwMode="auto">
          <a:xfrm>
            <a:off x="6118860" y="838200"/>
            <a:ext cx="3520440" cy="609600"/>
          </a:xfrm>
          <a:prstGeom prst="round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>
              <a:spcAft>
                <a:spcPts val="1000"/>
              </a:spcAft>
            </a:pPr>
            <a:r>
              <a:rPr lang="ru-RU" dirty="0" smtClean="0">
                <a:cs typeface="Consolas" pitchFamily="49" charset="0"/>
              </a:rPr>
              <a:t>Примеры использования делегатов Action и Func </a:t>
            </a:r>
          </a:p>
        </p:txBody>
      </p:sp>
    </p:spTree>
    <p:extLst>
      <p:ext uri="{BB962C8B-B14F-4D97-AF65-F5344CB8AC3E}">
        <p14:creationId xmlns:p14="http://schemas.microsoft.com/office/powerpoint/2010/main" val="42709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Определение обобщенных интерфейсов</a:t>
            </a:r>
            <a:endParaRPr lang="ru-RU"/>
          </a:p>
        </p:txBody>
      </p:sp>
      <p:sp>
        <p:nvSpPr>
          <p:cNvPr id="4" name="Flowchart: Document 3"/>
          <p:cNvSpPr/>
          <p:nvPr/>
        </p:nvSpPr>
        <p:spPr bwMode="auto">
          <a:xfrm>
            <a:off x="335280" y="762000"/>
            <a:ext cx="7208520" cy="5334000"/>
          </a:xfrm>
          <a:prstGeom prst="flowChartDocument">
            <a:avLst/>
          </a:prstGeom>
          <a:solidFill>
            <a:schemeClr val="bg1"/>
          </a:solidFill>
          <a:ln>
            <a:headEnd/>
            <a:tailEnd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endParaRPr lang="ru-RU" sz="1400" smtClean="0">
              <a:latin typeface="Consolas" pitchFamily="49" charset="0"/>
              <a:cs typeface="Consolas" pitchFamily="49" charset="0"/>
            </a:endParaRPr>
          </a:p>
          <a:p>
            <a:endParaRPr lang="ru-RU" sz="1400" smtClean="0">
              <a:latin typeface="Consolas" pitchFamily="49" charset="0"/>
              <a:cs typeface="Consolas" pitchFamily="49" charset="0"/>
            </a:endParaRPr>
          </a:p>
          <a:p>
            <a:endParaRPr lang="ru-RU" sz="1400" smtClean="0">
              <a:latin typeface="Consolas" pitchFamily="49" charset="0"/>
              <a:cs typeface="Consolas" pitchFamily="49" charset="0"/>
            </a:endParaRPr>
          </a:p>
          <a:p>
            <a:r>
              <a:rPr lang="ru-RU" sz="1400" smtClean="0">
                <a:latin typeface="Consolas" pitchFamily="49" charset="0"/>
                <a:cs typeface="Consolas" pitchFamily="49" charset="0"/>
              </a:rPr>
              <a:t>interface IPrinter&lt;DocumentType&gt; where DocumentType : IPrintable</a:t>
            </a:r>
          </a:p>
          <a:p>
            <a:r>
              <a:rPr lang="ru-RU" sz="1400" smtClean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ru-RU" sz="1400" smtClean="0">
                <a:latin typeface="Consolas" pitchFamily="49" charset="0"/>
                <a:cs typeface="Consolas" pitchFamily="49" charset="0"/>
              </a:rPr>
              <a:t>    void PrintDocument(DocumentType Document);</a:t>
            </a:r>
          </a:p>
          <a:p>
            <a:r>
              <a:rPr lang="ru-RU" sz="1400" smtClean="0">
                <a:latin typeface="Consolas" pitchFamily="49" charset="0"/>
                <a:cs typeface="Consolas" pitchFamily="49" charset="0"/>
              </a:rPr>
              <a:t>    PrintPreview PreviewDocument(DocumentType Document);</a:t>
            </a:r>
          </a:p>
          <a:p>
            <a:r>
              <a:rPr lang="ru-RU" sz="1400" smtClean="0">
                <a:latin typeface="Consolas" pitchFamily="49" charset="0"/>
                <a:cs typeface="Consolas" pitchFamily="49" charset="0"/>
              </a:rPr>
              <a:t>}</a:t>
            </a:r>
          </a:p>
          <a:p>
            <a:endParaRPr lang="ru-RU" sz="1400" smtClean="0">
              <a:latin typeface="Consolas" pitchFamily="49" charset="0"/>
              <a:cs typeface="Consolas" pitchFamily="49" charset="0"/>
            </a:endParaRPr>
          </a:p>
          <a:p>
            <a:r>
              <a:rPr lang="ru-RU" sz="1400" smtClean="0">
                <a:latin typeface="Consolas" pitchFamily="49" charset="0"/>
                <a:cs typeface="Consolas" pitchFamily="49" charset="0"/>
              </a:rPr>
              <a:t>class Printer&lt;DocumentType&gt; : IPrintable&lt;DocumentType&gt; </a:t>
            </a:r>
          </a:p>
          <a:p>
            <a:r>
              <a:rPr lang="ru-RU" sz="1400" smtClean="0">
                <a:latin typeface="Consolas" pitchFamily="49" charset="0"/>
                <a:cs typeface="Consolas" pitchFamily="49" charset="0"/>
              </a:rPr>
              <a:t>                        where DocumentType : IPrintable</a:t>
            </a:r>
          </a:p>
          <a:p>
            <a:r>
              <a:rPr lang="ru-RU" sz="1400" smtClean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ru-RU" sz="1400" smtClean="0">
                <a:latin typeface="Consolas" pitchFamily="49" charset="0"/>
                <a:cs typeface="Consolas" pitchFamily="49" charset="0"/>
              </a:rPr>
              <a:t>    public void PrintDocument(DocumentType Document)</a:t>
            </a:r>
          </a:p>
          <a:p>
            <a:r>
              <a:rPr lang="ru-RU" sz="1400" smtClean="0">
                <a:latin typeface="Consolas" pitchFamily="49" charset="0"/>
                <a:cs typeface="Consolas" pitchFamily="49" charset="0"/>
              </a:rPr>
              <a:t>    {</a:t>
            </a:r>
          </a:p>
          <a:p>
            <a:r>
              <a:rPr lang="ru-RU" sz="1400" smtClean="0">
                <a:latin typeface="Consolas" pitchFamily="49" charset="0"/>
                <a:cs typeface="Consolas" pitchFamily="49" charset="0"/>
              </a:rPr>
              <a:t>        // Send document to printer.</a:t>
            </a:r>
          </a:p>
          <a:p>
            <a:r>
              <a:rPr lang="ru-RU" sz="1400" smtClean="0">
                <a:latin typeface="Consolas" pitchFamily="49" charset="0"/>
                <a:cs typeface="Consolas" pitchFamily="49" charset="0"/>
              </a:rPr>
              <a:t>        IPrintable doc = (IPrintable)Document;</a:t>
            </a:r>
          </a:p>
          <a:p>
            <a:r>
              <a:rPr lang="ru-RU" sz="1400" smtClean="0">
                <a:latin typeface="Consolas" pitchFamily="49" charset="0"/>
                <a:cs typeface="Consolas" pitchFamily="49" charset="0"/>
              </a:rPr>
              <a:t>        PrintService.Print(doc);</a:t>
            </a:r>
          </a:p>
          <a:p>
            <a:r>
              <a:rPr lang="ru-RU" sz="1400" smtClean="0">
                <a:latin typeface="Consolas" pitchFamily="49" charset="0"/>
                <a:cs typeface="Consolas" pitchFamily="49" charset="0"/>
              </a:rPr>
              <a:t>    }</a:t>
            </a:r>
          </a:p>
          <a:p>
            <a:r>
              <a:rPr lang="ru-RU" sz="1400" smtClean="0">
                <a:latin typeface="Consolas" pitchFamily="49" charset="0"/>
                <a:cs typeface="Consolas" pitchFamily="49" charset="0"/>
              </a:rPr>
              <a:t>    public PrintPreview PreviewDocument(DocumentType Document)</a:t>
            </a:r>
          </a:p>
          <a:p>
            <a:r>
              <a:rPr lang="ru-RU" sz="1400" smtClean="0">
                <a:latin typeface="Consolas" pitchFamily="49" charset="0"/>
                <a:cs typeface="Consolas" pitchFamily="49" charset="0"/>
              </a:rPr>
              <a:t>    {</a:t>
            </a:r>
          </a:p>
          <a:p>
            <a:r>
              <a:rPr lang="ru-RU" sz="1400" smtClean="0">
                <a:latin typeface="Consolas" pitchFamily="49" charset="0"/>
                <a:cs typeface="Consolas" pitchFamily="49" charset="0"/>
              </a:rPr>
              <a:t>        // Return a new PrintPreview object.</a:t>
            </a:r>
          </a:p>
          <a:p>
            <a:r>
              <a:rPr lang="ru-RU" sz="1400" smtClean="0">
                <a:latin typeface="Consolas" pitchFamily="49" charset="0"/>
                <a:cs typeface="Consolas" pitchFamily="49" charset="0"/>
              </a:rPr>
              <a:t>        IPrintable doc = (IPrintable)Document;</a:t>
            </a:r>
          </a:p>
          <a:p>
            <a:r>
              <a:rPr lang="ru-RU" sz="1400" smtClean="0">
                <a:latin typeface="Consolas" pitchFamily="49" charset="0"/>
                <a:cs typeface="Consolas" pitchFamily="49" charset="0"/>
              </a:rPr>
              <a:t>        return new PrintPreview(doc)</a:t>
            </a:r>
          </a:p>
          <a:p>
            <a:r>
              <a:rPr lang="ru-RU" sz="1400" smtClean="0">
                <a:latin typeface="Consolas" pitchFamily="49" charset="0"/>
                <a:cs typeface="Consolas" pitchFamily="49" charset="0"/>
              </a:rPr>
              <a:t>    }</a:t>
            </a:r>
          </a:p>
          <a:p>
            <a:r>
              <a:rPr lang="ru-RU" sz="1400" smtClean="0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5" name="Rounded Rectangle 4"/>
          <p:cNvSpPr/>
          <p:nvPr/>
        </p:nvSpPr>
        <p:spPr bwMode="auto">
          <a:xfrm>
            <a:off x="6789420" y="4343400"/>
            <a:ext cx="3017520" cy="1752600"/>
          </a:xfrm>
          <a:prstGeom prst="round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just">
              <a:spcAft>
                <a:spcPts val="1000"/>
              </a:spcAft>
            </a:pPr>
            <a:r>
              <a:rPr lang="ru-RU" smtClean="0"/>
              <a:t>В обобщенном классе можно реализовать обощенный интерфейс и использовать его для ссылки на класс</a:t>
            </a:r>
          </a:p>
        </p:txBody>
      </p:sp>
      <p:sp>
        <p:nvSpPr>
          <p:cNvPr id="6" name="Rounded Rectangle 5"/>
          <p:cNvSpPr/>
          <p:nvPr/>
        </p:nvSpPr>
        <p:spPr bwMode="auto">
          <a:xfrm>
            <a:off x="6454140" y="1143000"/>
            <a:ext cx="3352800" cy="2362200"/>
          </a:xfrm>
          <a:prstGeom prst="round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just">
              <a:spcAft>
                <a:spcPts val="1000"/>
              </a:spcAft>
            </a:pPr>
            <a:r>
              <a:rPr lang="ru-RU" smtClean="0"/>
              <a:t>При оределении обобщенного интерфейса указываются параметры типа, которые используются в членах, определенных в интерфейсе</a:t>
            </a:r>
          </a:p>
        </p:txBody>
      </p:sp>
    </p:spTree>
    <p:extLst>
      <p:ext uri="{BB962C8B-B14F-4D97-AF65-F5344CB8AC3E}">
        <p14:creationId xmlns:p14="http://schemas.microsoft.com/office/powerpoint/2010/main" val="2593236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 такое </a:t>
            </a:r>
            <a:r>
              <a:rPr lang="ru-RU" dirty="0" err="1" smtClean="0"/>
              <a:t>ковариантность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685801"/>
            <a:ext cx="6172200" cy="288088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657600"/>
            <a:ext cx="5105400" cy="3013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835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Почему необходимы обобщения</a:t>
            </a:r>
          </a:p>
        </p:txBody>
      </p:sp>
      <p:sp>
        <p:nvSpPr>
          <p:cNvPr id="9" name="Flowchart: Document 8"/>
          <p:cNvSpPr/>
          <p:nvPr/>
        </p:nvSpPr>
        <p:spPr bwMode="auto">
          <a:xfrm>
            <a:off x="152400" y="1524000"/>
            <a:ext cx="8534400" cy="1676400"/>
          </a:xfrm>
          <a:prstGeom prst="flowChartDocument">
            <a:avLst/>
          </a:prstGeom>
          <a:solidFill>
            <a:schemeClr val="bg1"/>
          </a:solidFill>
          <a:ln>
            <a:headEnd/>
            <a:tailEnd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dirty="0" err="1">
                <a:latin typeface="Consolas"/>
                <a:cs typeface="Consolas"/>
              </a:rPr>
              <a:t>ArrayList</a:t>
            </a:r>
            <a:r>
              <a:rPr lang="en-US" dirty="0">
                <a:latin typeface="Consolas"/>
                <a:cs typeface="Consolas"/>
              </a:rPr>
              <a:t> line = new </a:t>
            </a:r>
            <a:r>
              <a:rPr lang="en-US" dirty="0" err="1">
                <a:latin typeface="Consolas"/>
                <a:cs typeface="Consolas"/>
              </a:rPr>
              <a:t>ArrayList</a:t>
            </a:r>
            <a:r>
              <a:rPr lang="en-US" dirty="0">
                <a:latin typeface="Consolas"/>
                <a:cs typeface="Consolas"/>
              </a:rPr>
              <a:t>(1000000); </a:t>
            </a:r>
            <a:endParaRPr lang="en-US" dirty="0" smtClean="0">
              <a:latin typeface="Consolas"/>
              <a:cs typeface="Consolas"/>
            </a:endParaRPr>
          </a:p>
          <a:p>
            <a:r>
              <a:rPr lang="en-US" dirty="0" smtClean="0">
                <a:latin typeface="Consolas"/>
                <a:cs typeface="Consolas"/>
              </a:rPr>
              <a:t>for </a:t>
            </a:r>
            <a:r>
              <a:rPr lang="en-US" dirty="0">
                <a:latin typeface="Consolas"/>
                <a:cs typeface="Consolas"/>
              </a:rPr>
              <a:t>(</a:t>
            </a:r>
            <a:r>
              <a:rPr lang="en-US" dirty="0" err="1">
                <a:latin typeface="Consolas"/>
                <a:cs typeface="Consolas"/>
              </a:rPr>
              <a:t>int</a:t>
            </a: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err="1">
                <a:latin typeface="Consolas"/>
                <a:cs typeface="Consolas"/>
              </a:rPr>
              <a:t>i</a:t>
            </a:r>
            <a:r>
              <a:rPr lang="en-US" dirty="0">
                <a:latin typeface="Consolas"/>
                <a:cs typeface="Consolas"/>
              </a:rPr>
              <a:t> = 0; </a:t>
            </a:r>
            <a:r>
              <a:rPr lang="en-US" dirty="0" err="1">
                <a:latin typeface="Consolas"/>
                <a:cs typeface="Consolas"/>
              </a:rPr>
              <a:t>i</a:t>
            </a:r>
            <a:r>
              <a:rPr lang="en-US" dirty="0">
                <a:latin typeface="Consolas"/>
                <a:cs typeface="Consolas"/>
              </a:rPr>
              <a:t> &lt; 1000000; ++</a:t>
            </a:r>
            <a:r>
              <a:rPr lang="en-US" dirty="0" err="1">
                <a:latin typeface="Consolas"/>
                <a:cs typeface="Consolas"/>
              </a:rPr>
              <a:t>i</a:t>
            </a:r>
            <a:r>
              <a:rPr lang="en-US" dirty="0">
                <a:latin typeface="Consolas"/>
                <a:cs typeface="Consolas"/>
              </a:rPr>
              <a:t>) </a:t>
            </a:r>
            <a:endParaRPr lang="en-US" dirty="0" smtClean="0">
              <a:latin typeface="Consolas"/>
              <a:cs typeface="Consolas"/>
            </a:endParaRPr>
          </a:p>
          <a:p>
            <a:r>
              <a:rPr lang="en-US" dirty="0" smtClean="0">
                <a:latin typeface="Consolas"/>
                <a:cs typeface="Consolas"/>
              </a:rPr>
              <a:t>{ </a:t>
            </a:r>
          </a:p>
          <a:p>
            <a:r>
              <a:rPr lang="en-US" dirty="0">
                <a:latin typeface="Consolas"/>
                <a:cs typeface="Consolas"/>
              </a:rPr>
              <a:t>	</a:t>
            </a:r>
            <a:r>
              <a:rPr lang="en-US" b="1" dirty="0" err="1" smtClean="0">
                <a:latin typeface="Consolas"/>
                <a:cs typeface="Consolas"/>
              </a:rPr>
              <a:t>line.Add</a:t>
            </a:r>
            <a:r>
              <a:rPr lang="en-US" b="1" dirty="0">
                <a:latin typeface="Consolas"/>
                <a:cs typeface="Consolas"/>
              </a:rPr>
              <a:t>(new Point2D(</a:t>
            </a:r>
            <a:r>
              <a:rPr lang="en-US" b="1" dirty="0" err="1">
                <a:latin typeface="Consolas"/>
                <a:cs typeface="Consolas"/>
              </a:rPr>
              <a:t>i</a:t>
            </a:r>
            <a:r>
              <a:rPr lang="en-US" b="1" dirty="0">
                <a:latin typeface="Consolas"/>
                <a:cs typeface="Consolas"/>
              </a:rPr>
              <a:t>, </a:t>
            </a:r>
            <a:r>
              <a:rPr lang="en-US" b="1" dirty="0" err="1">
                <a:latin typeface="Consolas"/>
                <a:cs typeface="Consolas"/>
              </a:rPr>
              <a:t>i</a:t>
            </a:r>
            <a:r>
              <a:rPr lang="en-US" b="1" dirty="0">
                <a:latin typeface="Consolas"/>
                <a:cs typeface="Consolas"/>
              </a:rPr>
              <a:t>)); </a:t>
            </a:r>
            <a:endParaRPr lang="en-US" b="1" dirty="0" smtClean="0">
              <a:latin typeface="Consolas"/>
              <a:cs typeface="Consolas"/>
            </a:endParaRPr>
          </a:p>
          <a:p>
            <a:r>
              <a:rPr lang="en-US" dirty="0" smtClean="0">
                <a:latin typeface="Consolas"/>
                <a:cs typeface="Consolas"/>
              </a:rPr>
              <a:t>} </a:t>
            </a:r>
            <a:endParaRPr lang="en-US" dirty="0">
              <a:latin typeface="Consolas"/>
              <a:cs typeface="Consolas"/>
            </a:endParaRPr>
          </a:p>
        </p:txBody>
      </p:sp>
      <p:sp>
        <p:nvSpPr>
          <p:cNvPr id="7" name="Rounded Rectangle 6"/>
          <p:cNvSpPr/>
          <p:nvPr/>
        </p:nvSpPr>
        <p:spPr bwMode="auto">
          <a:xfrm>
            <a:off x="152400" y="762000"/>
            <a:ext cx="3520440" cy="609600"/>
          </a:xfrm>
          <a:prstGeom prst="round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285750" indent="-285750" algn="just">
              <a:spcAft>
                <a:spcPts val="400"/>
              </a:spcAft>
              <a:buFont typeface="Arial"/>
              <a:buChar char="•"/>
            </a:pPr>
            <a:r>
              <a:rPr lang="ru-RU" b="1" dirty="0" smtClean="0"/>
              <a:t>упаковка</a:t>
            </a:r>
            <a:endParaRPr lang="ru-RU" b="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2910661"/>
            <a:ext cx="8458200" cy="3554178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0800" dist="38100" dir="2700000" algn="tl" rotWithShape="0">
              <a:schemeClr val="tx2">
                <a:alpha val="43000"/>
              </a:schemeClr>
            </a:outerShdw>
          </a:effectLst>
        </p:spPr>
      </p:pic>
      <p:sp>
        <p:nvSpPr>
          <p:cNvPr id="3" name="Rectangle 2"/>
          <p:cNvSpPr/>
          <p:nvPr/>
        </p:nvSpPr>
        <p:spPr>
          <a:xfrm>
            <a:off x="4876800" y="2438400"/>
            <a:ext cx="3601391" cy="369332"/>
          </a:xfrm>
          <a:prstGeom prst="rect">
            <a:avLst/>
          </a:prstGeom>
          <a:ln>
            <a:solidFill>
              <a:srgbClr val="4F81BD"/>
            </a:solidFill>
          </a:ln>
        </p:spPr>
        <p:txBody>
          <a:bodyPr wrap="none">
            <a:spAutoFit/>
          </a:bodyPr>
          <a:lstStyle/>
          <a:p>
            <a:r>
              <a:rPr lang="en-US" b="1" dirty="0" smtClean="0">
                <a:latin typeface="+mn-lt"/>
              </a:rPr>
              <a:t>20 000 000 bytes </a:t>
            </a:r>
            <a:r>
              <a:rPr lang="en-US" b="1" dirty="0" err="1" smtClean="0">
                <a:latin typeface="+mn-lt"/>
              </a:rPr>
              <a:t>vs</a:t>
            </a:r>
            <a:r>
              <a:rPr lang="en-US" b="1" dirty="0" smtClean="0">
                <a:latin typeface="+mn-lt"/>
              </a:rPr>
              <a:t> 8 000 000 bytes  </a:t>
            </a:r>
            <a:endParaRPr lang="en-US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07744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Что такое инвариантность</a:t>
            </a:r>
            <a:endParaRPr lang="ru-RU" dirty="0"/>
          </a:p>
        </p:txBody>
      </p:sp>
      <p:sp>
        <p:nvSpPr>
          <p:cNvPr id="5" name="Flowchart: Document 4"/>
          <p:cNvSpPr/>
          <p:nvPr/>
        </p:nvSpPr>
        <p:spPr bwMode="auto">
          <a:xfrm>
            <a:off x="335280" y="762000"/>
            <a:ext cx="3604260" cy="762000"/>
          </a:xfrm>
          <a:prstGeom prst="flowChartDocument">
            <a:avLst/>
          </a:prstGeom>
          <a:solidFill>
            <a:schemeClr val="bg1"/>
          </a:solidFill>
          <a:ln>
            <a:headEnd/>
            <a:tailEnd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ru-RU" sz="1600" smtClean="0">
                <a:latin typeface="Consolas" pitchFamily="49" charset="0"/>
                <a:cs typeface="Consolas" pitchFamily="49" charset="0"/>
              </a:rPr>
              <a:t>string myString = "Hello";</a:t>
            </a:r>
          </a:p>
          <a:p>
            <a:r>
              <a:rPr lang="ru-RU" sz="1600" smtClean="0">
                <a:latin typeface="Consolas" pitchFamily="49" charset="0"/>
                <a:cs typeface="Consolas" pitchFamily="49" charset="0"/>
              </a:rPr>
              <a:t>object myObject = myString;</a:t>
            </a:r>
          </a:p>
        </p:txBody>
      </p:sp>
      <p:sp>
        <p:nvSpPr>
          <p:cNvPr id="4" name="Rounded Rectangle 3"/>
          <p:cNvSpPr/>
          <p:nvPr/>
        </p:nvSpPr>
        <p:spPr bwMode="auto">
          <a:xfrm>
            <a:off x="4191000" y="762000"/>
            <a:ext cx="4107180" cy="533400"/>
          </a:xfrm>
          <a:prstGeom prst="round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>
              <a:spcAft>
                <a:spcPts val="1000"/>
              </a:spcAft>
            </a:pPr>
            <a:r>
              <a:rPr lang="ru-RU" smtClean="0"/>
              <a:t>Все строки являются объектами</a:t>
            </a:r>
          </a:p>
        </p:txBody>
      </p:sp>
      <p:sp>
        <p:nvSpPr>
          <p:cNvPr id="6" name="Flowchart: Document 5"/>
          <p:cNvSpPr/>
          <p:nvPr/>
        </p:nvSpPr>
        <p:spPr bwMode="auto">
          <a:xfrm>
            <a:off x="335280" y="1447800"/>
            <a:ext cx="3604260" cy="1371600"/>
          </a:xfrm>
          <a:prstGeom prst="flowChartDocument">
            <a:avLst/>
          </a:prstGeom>
          <a:solidFill>
            <a:schemeClr val="bg1"/>
          </a:solidFill>
          <a:ln>
            <a:headEnd/>
            <a:tailEnd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endParaRPr lang="ru-RU" sz="1600" smtClean="0">
              <a:latin typeface="Consolas" pitchFamily="49" charset="0"/>
              <a:cs typeface="Consolas" pitchFamily="49" charset="0"/>
            </a:endParaRPr>
          </a:p>
          <a:p>
            <a:r>
              <a:rPr lang="ru-RU" sz="1600" smtClean="0">
                <a:latin typeface="Consolas" pitchFamily="49" charset="0"/>
                <a:cs typeface="Consolas" pitchFamily="49" charset="0"/>
              </a:rPr>
              <a:t>interface IWrapper&lt;T&gt;</a:t>
            </a:r>
          </a:p>
          <a:p>
            <a:r>
              <a:rPr lang="ru-RU" sz="1600" smtClean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ru-RU" sz="1600" smtClean="0">
                <a:latin typeface="Consolas" pitchFamily="49" charset="0"/>
                <a:cs typeface="Consolas" pitchFamily="49" charset="0"/>
              </a:rPr>
              <a:t>    void SetData(T data);</a:t>
            </a:r>
          </a:p>
          <a:p>
            <a:r>
              <a:rPr lang="ru-RU" sz="1600" smtClean="0">
                <a:latin typeface="Consolas" pitchFamily="49" charset="0"/>
                <a:cs typeface="Consolas" pitchFamily="49" charset="0"/>
              </a:rPr>
              <a:t>    T GetData();</a:t>
            </a:r>
          </a:p>
          <a:p>
            <a:r>
              <a:rPr lang="ru-RU" sz="1600" smtClean="0">
                <a:latin typeface="Consolas" pitchFamily="49" charset="0"/>
                <a:cs typeface="Consolas" pitchFamily="49" charset="0"/>
              </a:rPr>
              <a:t>}</a:t>
            </a:r>
            <a:endParaRPr lang="ru-RU" sz="160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Flowchart: Document 6"/>
          <p:cNvSpPr/>
          <p:nvPr/>
        </p:nvSpPr>
        <p:spPr bwMode="auto">
          <a:xfrm>
            <a:off x="335280" y="2743200"/>
            <a:ext cx="4777740" cy="3200400"/>
          </a:xfrm>
          <a:prstGeom prst="flowChartDocument">
            <a:avLst/>
          </a:prstGeom>
          <a:solidFill>
            <a:schemeClr val="bg1"/>
          </a:solidFill>
          <a:ln>
            <a:headEnd/>
            <a:tailEnd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endParaRPr lang="ru-RU" sz="1600" dirty="0" smtClean="0">
              <a:latin typeface="Consolas" pitchFamily="49" charset="0"/>
              <a:cs typeface="Consolas" pitchFamily="49" charset="0"/>
            </a:endParaRPr>
          </a:p>
          <a:p>
            <a:endParaRPr lang="ru-RU" sz="1600" dirty="0" smtClean="0">
              <a:latin typeface="Consolas" pitchFamily="49" charset="0"/>
              <a:cs typeface="Consolas" pitchFamily="49" charset="0"/>
            </a:endParaRP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class Wrapper&lt;T&gt; : IWrapper&lt;T&gt;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   private T </a:t>
            </a:r>
            <a:r>
              <a:rPr lang="ru-RU" sz="1600" dirty="0" err="1" smtClean="0">
                <a:latin typeface="Consolas" pitchFamily="49" charset="0"/>
                <a:cs typeface="Consolas" pitchFamily="49" charset="0"/>
              </a:rPr>
              <a:t>storedData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;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   void IWrapper&lt;T&gt;.SetData(T data)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   {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       </a:t>
            </a:r>
            <a:r>
              <a:rPr lang="ru-RU" sz="1600" dirty="0" err="1" smtClean="0">
                <a:latin typeface="Consolas" pitchFamily="49" charset="0"/>
                <a:cs typeface="Consolas" pitchFamily="49" charset="0"/>
              </a:rPr>
              <a:t>this.storedData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= data;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   }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   T IWrapper&lt;T&gt;.GetData()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   {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       return </a:t>
            </a:r>
            <a:r>
              <a:rPr lang="ru-RU" sz="1600" dirty="0" err="1" smtClean="0">
                <a:latin typeface="Consolas" pitchFamily="49" charset="0"/>
                <a:cs typeface="Consolas" pitchFamily="49" charset="0"/>
              </a:rPr>
              <a:t>this.storedData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;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   }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}</a:t>
            </a:r>
            <a:endParaRPr lang="ru-RU" sz="16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Flowchart: Document 7"/>
          <p:cNvSpPr/>
          <p:nvPr/>
        </p:nvSpPr>
        <p:spPr bwMode="auto">
          <a:xfrm>
            <a:off x="4191000" y="1371600"/>
            <a:ext cx="5615940" cy="2133600"/>
          </a:xfrm>
          <a:prstGeom prst="flowChartDocument">
            <a:avLst/>
          </a:prstGeom>
          <a:solidFill>
            <a:schemeClr val="bg1"/>
          </a:solidFill>
          <a:ln>
            <a:headEnd/>
            <a:tailEnd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ru-RU" sz="1600" smtClean="0">
                <a:latin typeface="Consolas" pitchFamily="49" charset="0"/>
                <a:cs typeface="Consolas" pitchFamily="49" charset="0"/>
              </a:rPr>
              <a:t>Wrapper&lt;string&gt; stringWrapper = new Wrapper&lt;string&gt;();</a:t>
            </a:r>
          </a:p>
          <a:p>
            <a:r>
              <a:rPr lang="ru-RU" sz="1600" smtClean="0">
                <a:latin typeface="Consolas" pitchFamily="49" charset="0"/>
                <a:cs typeface="Consolas" pitchFamily="49" charset="0"/>
              </a:rPr>
              <a:t>IWrapper&lt;string&gt; storedStringWrapper = stringWrapper;</a:t>
            </a:r>
          </a:p>
          <a:p>
            <a:r>
              <a:rPr lang="ru-RU" sz="1600" smtClean="0">
                <a:latin typeface="Consolas" pitchFamily="49" charset="0"/>
                <a:cs typeface="Consolas" pitchFamily="49" charset="0"/>
              </a:rPr>
              <a:t>storedStringWrapper.SetData("Hello");</a:t>
            </a:r>
          </a:p>
          <a:p>
            <a:r>
              <a:rPr lang="ru-RU" sz="1600" smtClean="0">
                <a:latin typeface="Consolas" pitchFamily="49" charset="0"/>
                <a:cs typeface="Consolas" pitchFamily="49" charset="0"/>
              </a:rPr>
              <a:t>Console.WriteLine("Stored value is {0}", storedStringWrapper.GetData());</a:t>
            </a:r>
          </a:p>
        </p:txBody>
      </p:sp>
      <p:sp>
        <p:nvSpPr>
          <p:cNvPr id="10" name="Rounded Rectangle 9"/>
          <p:cNvSpPr/>
          <p:nvPr/>
        </p:nvSpPr>
        <p:spPr bwMode="auto">
          <a:xfrm>
            <a:off x="4736456" y="3124200"/>
            <a:ext cx="3771900" cy="457200"/>
          </a:xfrm>
          <a:prstGeom prst="round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>
              <a:spcAft>
                <a:spcPts val="1000"/>
              </a:spcAft>
            </a:pPr>
            <a:r>
              <a:rPr lang="ru-RU" b="1" smtClean="0"/>
              <a:t>Stored value is Hello</a:t>
            </a:r>
          </a:p>
        </p:txBody>
      </p:sp>
      <p:sp>
        <p:nvSpPr>
          <p:cNvPr id="11" name="Flowchart: Document 10"/>
          <p:cNvSpPr/>
          <p:nvPr/>
        </p:nvSpPr>
        <p:spPr bwMode="auto">
          <a:xfrm>
            <a:off x="4407282" y="3875964"/>
            <a:ext cx="5113020" cy="685800"/>
          </a:xfrm>
          <a:prstGeom prst="flowChartDocument">
            <a:avLst/>
          </a:prstGeom>
          <a:solidFill>
            <a:schemeClr val="bg1"/>
          </a:solidFill>
          <a:ln>
            <a:headEnd/>
            <a:tailEnd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>
              <a:spcAft>
                <a:spcPts val="1000"/>
              </a:spcAft>
            </a:pPr>
            <a:r>
              <a:rPr lang="ru-RU" sz="1600" smtClean="0">
                <a:latin typeface="Consolas" pitchFamily="49" charset="0"/>
                <a:cs typeface="Consolas" pitchFamily="49" charset="0"/>
              </a:rPr>
              <a:t>IWrapper&lt;object&gt; storedObjectWrapper = stringWrapper;</a:t>
            </a:r>
          </a:p>
        </p:txBody>
      </p:sp>
      <p:pic>
        <p:nvPicPr>
          <p:cNvPr id="9" name="Picture 8" descr="arrow03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 rot="9025620">
            <a:off x="8094267" y="2821642"/>
            <a:ext cx="1462310" cy="2172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Flowchart: Document 12"/>
          <p:cNvSpPr/>
          <p:nvPr/>
        </p:nvSpPr>
        <p:spPr bwMode="auto">
          <a:xfrm>
            <a:off x="4407282" y="4572000"/>
            <a:ext cx="5399658" cy="685800"/>
          </a:xfrm>
          <a:prstGeom prst="flowChartDocument">
            <a:avLst/>
          </a:prstGeom>
          <a:solidFill>
            <a:schemeClr val="bg1"/>
          </a:solidFill>
          <a:ln>
            <a:headEnd/>
            <a:tailEnd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>
              <a:spcAft>
                <a:spcPts val="1000"/>
              </a:spcAft>
            </a:pP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IWrapper &lt;object&gt; </a:t>
            </a:r>
            <a:r>
              <a:rPr lang="ru-RU" sz="1600" dirty="0" err="1" smtClean="0">
                <a:latin typeface="Consolas" pitchFamily="49" charset="0"/>
                <a:cs typeface="Consolas" pitchFamily="49" charset="0"/>
              </a:rPr>
              <a:t>storedObjectWrapper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= (IWrapper&lt;object&gt;)</a:t>
            </a:r>
            <a:r>
              <a:rPr lang="ru-RU" sz="1600" dirty="0" err="1" smtClean="0">
                <a:latin typeface="Consolas" pitchFamily="49" charset="0"/>
                <a:cs typeface="Consolas" pitchFamily="49" charset="0"/>
              </a:rPr>
              <a:t>stringWrapper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;</a:t>
            </a:r>
          </a:p>
        </p:txBody>
      </p:sp>
      <p:sp>
        <p:nvSpPr>
          <p:cNvPr id="14" name="Explosion 1 13"/>
          <p:cNvSpPr/>
          <p:nvPr/>
        </p:nvSpPr>
        <p:spPr bwMode="auto">
          <a:xfrm>
            <a:off x="8571628" y="4648200"/>
            <a:ext cx="1319134" cy="990600"/>
          </a:xfrm>
          <a:prstGeom prst="irregularSeal1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>
              <a:spcAft>
                <a:spcPts val="1000"/>
              </a:spcAft>
            </a:pPr>
            <a:r>
              <a:rPr lang="ru-RU" dirty="0" smtClean="0"/>
              <a:t>RTE</a:t>
            </a:r>
          </a:p>
        </p:txBody>
      </p:sp>
      <p:sp>
        <p:nvSpPr>
          <p:cNvPr id="15" name="Rounded Rectangle 14"/>
          <p:cNvSpPr/>
          <p:nvPr/>
        </p:nvSpPr>
        <p:spPr bwMode="auto">
          <a:xfrm>
            <a:off x="335280" y="5791200"/>
            <a:ext cx="9471660" cy="533400"/>
          </a:xfrm>
          <a:prstGeom prst="round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just">
              <a:spcAft>
                <a:spcPts val="1000"/>
              </a:spcAft>
            </a:pPr>
            <a:r>
              <a:rPr lang="ru-RU" b="1" smtClean="0"/>
              <a:t>Нельзя присвоить объект IWrapper&lt;A&gt; ссылке типа IWrapper&lt;B&gt;, даже если тип A является производным от типа B</a:t>
            </a:r>
          </a:p>
        </p:txBody>
      </p:sp>
      <p:sp>
        <p:nvSpPr>
          <p:cNvPr id="16" name="Explosion 1 11"/>
          <p:cNvSpPr/>
          <p:nvPr/>
        </p:nvSpPr>
        <p:spPr bwMode="auto">
          <a:xfrm>
            <a:off x="8549640" y="3733800"/>
            <a:ext cx="1257300" cy="990600"/>
          </a:xfrm>
          <a:prstGeom prst="irregularSeal1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>
              <a:spcAft>
                <a:spcPts val="1000"/>
              </a:spcAft>
            </a:pPr>
            <a:r>
              <a:rPr lang="ru-RU" smtClean="0"/>
              <a:t>CTE</a:t>
            </a:r>
          </a:p>
        </p:txBody>
      </p:sp>
    </p:spTree>
    <p:extLst>
      <p:ext uri="{BB962C8B-B14F-4D97-AF65-F5344CB8AC3E}">
        <p14:creationId xmlns:p14="http://schemas.microsoft.com/office/powerpoint/2010/main" val="1459482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Определение и реализация ковариантного интерфейса</a:t>
            </a:r>
            <a:endParaRPr lang="ru-RU"/>
          </a:p>
        </p:txBody>
      </p:sp>
      <p:sp>
        <p:nvSpPr>
          <p:cNvPr id="4" name="Flowchart: Document 3"/>
          <p:cNvSpPr/>
          <p:nvPr/>
        </p:nvSpPr>
        <p:spPr bwMode="auto">
          <a:xfrm>
            <a:off x="335280" y="762000"/>
            <a:ext cx="3604260" cy="1295400"/>
          </a:xfrm>
          <a:prstGeom prst="flowChartDocument">
            <a:avLst/>
          </a:prstGeom>
          <a:solidFill>
            <a:schemeClr val="bg1"/>
          </a:solidFill>
          <a:ln>
            <a:headEnd/>
            <a:tailEnd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interface IStoreWrapper&lt;</a:t>
            </a:r>
            <a:r>
              <a:rPr lang="ru-RU" sz="1600" b="1" dirty="0" smtClean="0">
                <a:latin typeface="Consolas" pitchFamily="49" charset="0"/>
                <a:cs typeface="Consolas" pitchFamily="49" charset="0"/>
              </a:rPr>
              <a:t>T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&gt;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   void SetData(</a:t>
            </a:r>
            <a:r>
              <a:rPr lang="ru-RU" sz="1600" b="1" dirty="0" smtClean="0">
                <a:latin typeface="Consolas" pitchFamily="49" charset="0"/>
                <a:cs typeface="Consolas" pitchFamily="49" charset="0"/>
              </a:rPr>
              <a:t>T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data);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5" name="Flowchart: Document 4"/>
          <p:cNvSpPr/>
          <p:nvPr/>
        </p:nvSpPr>
        <p:spPr bwMode="auto">
          <a:xfrm>
            <a:off x="335280" y="2247900"/>
            <a:ext cx="3855720" cy="1295400"/>
          </a:xfrm>
          <a:prstGeom prst="flowChartDocument">
            <a:avLst/>
          </a:prstGeom>
          <a:solidFill>
            <a:schemeClr val="bg1"/>
          </a:solidFill>
          <a:ln>
            <a:headEnd/>
            <a:tailEnd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interface IRetrieveWrapper&lt;</a:t>
            </a:r>
            <a:r>
              <a:rPr lang="ru-RU" sz="1600" b="1" dirty="0" smtClean="0">
                <a:latin typeface="Consolas" pitchFamily="49" charset="0"/>
                <a:cs typeface="Consolas" pitchFamily="49" charset="0"/>
              </a:rPr>
              <a:t>T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&gt;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   </a:t>
            </a:r>
            <a:r>
              <a:rPr lang="ru-RU" sz="1600" b="1" dirty="0" smtClean="0">
                <a:latin typeface="Consolas" pitchFamily="49" charset="0"/>
                <a:cs typeface="Consolas" pitchFamily="49" charset="0"/>
              </a:rPr>
              <a:t>T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GetData();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Flowchart: Document 5"/>
          <p:cNvSpPr/>
          <p:nvPr/>
        </p:nvSpPr>
        <p:spPr bwMode="auto">
          <a:xfrm>
            <a:off x="4358640" y="838200"/>
            <a:ext cx="5448300" cy="3429000"/>
          </a:xfrm>
          <a:prstGeom prst="flowChartDocument">
            <a:avLst/>
          </a:prstGeom>
          <a:solidFill>
            <a:schemeClr val="bg1"/>
          </a:solidFill>
          <a:ln>
            <a:headEnd/>
            <a:tailEnd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endParaRPr lang="ru-RU" sz="1600" smtClean="0">
              <a:latin typeface="Consolas" pitchFamily="49" charset="0"/>
              <a:cs typeface="Consolas" pitchFamily="49" charset="0"/>
            </a:endParaRPr>
          </a:p>
          <a:p>
            <a:endParaRPr lang="ru-RU" sz="1600" smtClean="0">
              <a:latin typeface="Consolas" pitchFamily="49" charset="0"/>
              <a:cs typeface="Consolas" pitchFamily="49" charset="0"/>
            </a:endParaRPr>
          </a:p>
          <a:p>
            <a:r>
              <a:rPr lang="ru-RU" sz="1600" smtClean="0">
                <a:latin typeface="Consolas" pitchFamily="49" charset="0"/>
                <a:cs typeface="Consolas" pitchFamily="49" charset="0"/>
              </a:rPr>
              <a:t>class Wrapper&lt;T&gt; : IStoreWrapper&lt;T&gt;,</a:t>
            </a:r>
          </a:p>
          <a:p>
            <a:r>
              <a:rPr lang="ru-RU" sz="1600" smtClean="0">
                <a:latin typeface="Consolas" pitchFamily="49" charset="0"/>
                <a:cs typeface="Consolas" pitchFamily="49" charset="0"/>
              </a:rPr>
              <a:t>                   IRetrieveWrapper&lt;T&gt;</a:t>
            </a:r>
          </a:p>
          <a:p>
            <a:r>
              <a:rPr lang="ru-RU" sz="1600" smtClean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ru-RU" sz="1600" smtClean="0">
                <a:latin typeface="Consolas" pitchFamily="49" charset="0"/>
                <a:cs typeface="Consolas" pitchFamily="49" charset="0"/>
              </a:rPr>
              <a:t>    private T storedData;</a:t>
            </a:r>
          </a:p>
          <a:p>
            <a:r>
              <a:rPr lang="ru-RU" sz="1600" smtClean="0">
                <a:latin typeface="Consolas" pitchFamily="49" charset="0"/>
                <a:cs typeface="Consolas" pitchFamily="49" charset="0"/>
              </a:rPr>
              <a:t>    void IStoreWrapper&lt;T&gt;.SetData(T data)</a:t>
            </a:r>
          </a:p>
          <a:p>
            <a:r>
              <a:rPr lang="ru-RU" sz="1600" smtClean="0">
                <a:latin typeface="Consolas" pitchFamily="49" charset="0"/>
                <a:cs typeface="Consolas" pitchFamily="49" charset="0"/>
              </a:rPr>
              <a:t>    {</a:t>
            </a:r>
          </a:p>
          <a:p>
            <a:r>
              <a:rPr lang="ru-RU" sz="1600" smtClean="0">
                <a:latin typeface="Consolas" pitchFamily="49" charset="0"/>
                <a:cs typeface="Consolas" pitchFamily="49" charset="0"/>
              </a:rPr>
              <a:t>        this.storedData = data;</a:t>
            </a:r>
          </a:p>
          <a:p>
            <a:r>
              <a:rPr lang="ru-RU" sz="1600" smtClean="0">
                <a:latin typeface="Consolas" pitchFamily="49" charset="0"/>
                <a:cs typeface="Consolas" pitchFamily="49" charset="0"/>
              </a:rPr>
              <a:t>    }</a:t>
            </a:r>
          </a:p>
          <a:p>
            <a:r>
              <a:rPr lang="ru-RU" sz="1600" smtClean="0">
                <a:latin typeface="Consolas" pitchFamily="49" charset="0"/>
                <a:cs typeface="Consolas" pitchFamily="49" charset="0"/>
              </a:rPr>
              <a:t>    T IRetrieveWrapper&lt;T&gt;.GetData()</a:t>
            </a:r>
          </a:p>
          <a:p>
            <a:r>
              <a:rPr lang="ru-RU" sz="1600" smtClean="0">
                <a:latin typeface="Consolas" pitchFamily="49" charset="0"/>
                <a:cs typeface="Consolas" pitchFamily="49" charset="0"/>
              </a:rPr>
              <a:t>    {</a:t>
            </a:r>
          </a:p>
          <a:p>
            <a:r>
              <a:rPr lang="ru-RU" sz="1600" smtClean="0">
                <a:latin typeface="Consolas" pitchFamily="49" charset="0"/>
                <a:cs typeface="Consolas" pitchFamily="49" charset="0"/>
              </a:rPr>
              <a:t>        return this.storedData;</a:t>
            </a:r>
          </a:p>
          <a:p>
            <a:r>
              <a:rPr lang="ru-RU" sz="1600" smtClean="0">
                <a:latin typeface="Consolas" pitchFamily="49" charset="0"/>
                <a:cs typeface="Consolas" pitchFamily="49" charset="0"/>
              </a:rPr>
              <a:t>    }</a:t>
            </a:r>
          </a:p>
          <a:p>
            <a:r>
              <a:rPr lang="ru-RU" sz="1600" smtClean="0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7" name="Flowchart: Document 6"/>
          <p:cNvSpPr/>
          <p:nvPr/>
        </p:nvSpPr>
        <p:spPr bwMode="auto">
          <a:xfrm>
            <a:off x="335280" y="4076700"/>
            <a:ext cx="9387840" cy="1524000"/>
          </a:xfrm>
          <a:prstGeom prst="flowChartDocument">
            <a:avLst/>
          </a:prstGeom>
          <a:solidFill>
            <a:schemeClr val="bg1"/>
          </a:solidFill>
          <a:ln>
            <a:headEnd/>
            <a:tailEnd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Wrapper&lt;string&gt; </a:t>
            </a:r>
            <a:r>
              <a:rPr lang="ru-RU" sz="1600" dirty="0" err="1" smtClean="0">
                <a:latin typeface="Consolas" pitchFamily="49" charset="0"/>
                <a:cs typeface="Consolas" pitchFamily="49" charset="0"/>
              </a:rPr>
              <a:t>stringWrapper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= new Wrapper&lt;string&gt;();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IStoreWrapper&lt;string&gt; </a:t>
            </a:r>
            <a:r>
              <a:rPr lang="ru-RU" sz="1600" dirty="0" err="1" smtClean="0">
                <a:latin typeface="Consolas" pitchFamily="49" charset="0"/>
                <a:cs typeface="Consolas" pitchFamily="49" charset="0"/>
              </a:rPr>
              <a:t>storedStringWrapper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= </a:t>
            </a:r>
            <a:r>
              <a:rPr lang="ru-RU" sz="1600" dirty="0" err="1" smtClean="0">
                <a:latin typeface="Consolas" pitchFamily="49" charset="0"/>
                <a:cs typeface="Consolas" pitchFamily="49" charset="0"/>
              </a:rPr>
              <a:t>stringWrapper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;</a:t>
            </a:r>
          </a:p>
          <a:p>
            <a:r>
              <a:rPr lang="ru-RU" sz="1600" dirty="0" err="1" smtClean="0">
                <a:latin typeface="Consolas" pitchFamily="49" charset="0"/>
                <a:cs typeface="Consolas" pitchFamily="49" charset="0"/>
              </a:rPr>
              <a:t>storedStringWrapper.SetData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("</a:t>
            </a:r>
            <a:r>
              <a:rPr lang="ru-RU" sz="1600" dirty="0" err="1" smtClean="0">
                <a:latin typeface="Consolas" pitchFamily="49" charset="0"/>
                <a:cs typeface="Consolas" pitchFamily="49" charset="0"/>
              </a:rPr>
              <a:t>Hello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");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IRetrieveWrapper&lt;string&gt; </a:t>
            </a:r>
            <a:r>
              <a:rPr lang="ru-RU" sz="1600" dirty="0" err="1" smtClean="0">
                <a:latin typeface="Consolas" pitchFamily="49" charset="0"/>
                <a:cs typeface="Consolas" pitchFamily="49" charset="0"/>
              </a:rPr>
              <a:t>retrievedStringWrapper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= </a:t>
            </a:r>
            <a:r>
              <a:rPr lang="ru-RU" sz="1600" dirty="0" err="1" smtClean="0">
                <a:latin typeface="Consolas" pitchFamily="49" charset="0"/>
                <a:cs typeface="Consolas" pitchFamily="49" charset="0"/>
              </a:rPr>
              <a:t>stringWrapper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;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Console.WriteLine("</a:t>
            </a:r>
            <a:r>
              <a:rPr lang="ru-RU" sz="1600" dirty="0" err="1" smtClean="0">
                <a:latin typeface="Consolas" pitchFamily="49" charset="0"/>
                <a:cs typeface="Consolas" pitchFamily="49" charset="0"/>
              </a:rPr>
              <a:t>Stored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value </a:t>
            </a:r>
            <a:r>
              <a:rPr lang="ru-RU" sz="1600" dirty="0" err="1" smtClean="0">
                <a:latin typeface="Consolas" pitchFamily="49" charset="0"/>
                <a:cs typeface="Consolas" pitchFamily="49" charset="0"/>
              </a:rPr>
              <a:t>is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{0}", </a:t>
            </a:r>
            <a:r>
              <a:rPr lang="ru-RU" sz="1600" dirty="0" err="1" smtClean="0">
                <a:latin typeface="Consolas" pitchFamily="49" charset="0"/>
                <a:cs typeface="Consolas" pitchFamily="49" charset="0"/>
              </a:rPr>
              <a:t>retrievedStringWrapper.GetData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());</a:t>
            </a:r>
          </a:p>
        </p:txBody>
      </p:sp>
      <p:sp>
        <p:nvSpPr>
          <p:cNvPr id="8" name="Flowchart: Document 7"/>
          <p:cNvSpPr/>
          <p:nvPr/>
        </p:nvSpPr>
        <p:spPr bwMode="auto">
          <a:xfrm>
            <a:off x="335280" y="5410200"/>
            <a:ext cx="8214360" cy="914400"/>
          </a:xfrm>
          <a:prstGeom prst="flowChartDocument">
            <a:avLst/>
          </a:prstGeom>
          <a:solidFill>
            <a:schemeClr val="bg1"/>
          </a:solidFill>
          <a:ln>
            <a:headEnd/>
            <a:tailEnd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>
              <a:spcAft>
                <a:spcPts val="1000"/>
              </a:spcAft>
            </a:pP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IRetrieveWrapper&lt;object&gt; </a:t>
            </a:r>
            <a:r>
              <a:rPr lang="ru-RU" sz="1600" dirty="0" err="1" smtClean="0">
                <a:latin typeface="Consolas" pitchFamily="49" charset="0"/>
                <a:cs typeface="Consolas" pitchFamily="49" charset="0"/>
              </a:rPr>
              <a:t>retrievedObjectWrapper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= </a:t>
            </a:r>
            <a:r>
              <a:rPr lang="ru-RU" sz="1600" dirty="0" err="1" smtClean="0">
                <a:latin typeface="Consolas" pitchFamily="49" charset="0"/>
                <a:cs typeface="Consolas" pitchFamily="49" charset="0"/>
              </a:rPr>
              <a:t>stringWrapper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;</a:t>
            </a:r>
          </a:p>
        </p:txBody>
      </p:sp>
      <p:sp>
        <p:nvSpPr>
          <p:cNvPr id="9" name="Explosion 1 8"/>
          <p:cNvSpPr/>
          <p:nvPr/>
        </p:nvSpPr>
        <p:spPr bwMode="auto">
          <a:xfrm>
            <a:off x="8298180" y="5105400"/>
            <a:ext cx="1257300" cy="990600"/>
          </a:xfrm>
          <a:prstGeom prst="irregularSeal1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>
              <a:spcAft>
                <a:spcPts val="1000"/>
              </a:spcAft>
            </a:pPr>
            <a:r>
              <a:rPr lang="ru-RU" dirty="0" smtClean="0"/>
              <a:t>CTE</a:t>
            </a:r>
          </a:p>
        </p:txBody>
      </p:sp>
    </p:spTree>
    <p:extLst>
      <p:ext uri="{BB962C8B-B14F-4D97-AF65-F5344CB8AC3E}">
        <p14:creationId xmlns:p14="http://schemas.microsoft.com/office/powerpoint/2010/main" val="326027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Определение и реализация ковариантного интерфейса</a:t>
            </a:r>
            <a:endParaRPr lang="ru-RU"/>
          </a:p>
        </p:txBody>
      </p:sp>
      <p:sp>
        <p:nvSpPr>
          <p:cNvPr id="4" name="Rounded Rectangle 3"/>
          <p:cNvSpPr/>
          <p:nvPr/>
        </p:nvSpPr>
        <p:spPr bwMode="auto">
          <a:xfrm>
            <a:off x="335280" y="762000"/>
            <a:ext cx="9471660" cy="1295400"/>
          </a:xfrm>
          <a:prstGeom prst="round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just">
              <a:spcAft>
                <a:spcPts val="1000"/>
              </a:spcAft>
            </a:pPr>
            <a:r>
              <a:rPr lang="ru-RU" smtClean="0"/>
              <a:t>Если параметр типа в обобщенном интерфейсе появляется только в качестве возвращаемого значения методов, можно сообщить компилятору, что некоторые неявные преобразования являются законными и что можно не соблюдать строгую безопасность типов</a:t>
            </a:r>
          </a:p>
        </p:txBody>
      </p:sp>
      <p:sp>
        <p:nvSpPr>
          <p:cNvPr id="5" name="Rounded Rectangle 4"/>
          <p:cNvSpPr/>
          <p:nvPr/>
        </p:nvSpPr>
        <p:spPr bwMode="auto">
          <a:xfrm>
            <a:off x="5113020" y="2133600"/>
            <a:ext cx="4693920" cy="990600"/>
          </a:xfrm>
          <a:prstGeom prst="round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just">
              <a:spcAft>
                <a:spcPts val="1000"/>
              </a:spcAft>
            </a:pPr>
            <a:r>
              <a:rPr lang="ru-RU" dirty="0" smtClean="0"/>
              <a:t>Необходимо указать ключевое слово out при объявлении параметра типа</a:t>
            </a:r>
          </a:p>
        </p:txBody>
      </p:sp>
      <p:sp>
        <p:nvSpPr>
          <p:cNvPr id="6" name="Flowchart: Document 5"/>
          <p:cNvSpPr/>
          <p:nvPr/>
        </p:nvSpPr>
        <p:spPr bwMode="auto">
          <a:xfrm>
            <a:off x="335280" y="2133600"/>
            <a:ext cx="4526280" cy="1219200"/>
          </a:xfrm>
          <a:prstGeom prst="flowChartDocument">
            <a:avLst/>
          </a:prstGeom>
          <a:solidFill>
            <a:schemeClr val="bg1"/>
          </a:solidFill>
          <a:ln>
            <a:headEnd/>
            <a:tailEnd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interface IRetrieveWrapper&lt;</a:t>
            </a:r>
            <a:r>
              <a:rPr lang="ru-RU" sz="1600" b="1" dirty="0" smtClean="0">
                <a:latin typeface="Consolas" pitchFamily="49" charset="0"/>
                <a:cs typeface="Consolas" pitchFamily="49" charset="0"/>
              </a:rPr>
              <a:t>out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T&gt;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   T GetData();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7" name="Picture 6" descr="arrow03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 rot="12301383">
            <a:off x="3753817" y="3015568"/>
            <a:ext cx="1462310" cy="2172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ounded Rectangle 7"/>
          <p:cNvSpPr/>
          <p:nvPr/>
        </p:nvSpPr>
        <p:spPr bwMode="auto">
          <a:xfrm>
            <a:off x="335280" y="3352800"/>
            <a:ext cx="9471660" cy="1066800"/>
          </a:xfrm>
          <a:prstGeom prst="round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just">
              <a:spcAft>
                <a:spcPts val="1000"/>
              </a:spcAft>
            </a:pPr>
            <a:r>
              <a:rPr lang="ru-RU" dirty="0" smtClean="0"/>
              <a:t>Ковариантность позволяет присваивать объект IRetrieveWrapper&lt;A&gt; ссылке IRetrieveWrapper&lt;B&gt;, пока существует допустимое преобразование из типа A в тип B или тип A является производным от типа B</a:t>
            </a:r>
          </a:p>
        </p:txBody>
      </p:sp>
      <p:sp>
        <p:nvSpPr>
          <p:cNvPr id="9" name="Flowchart: Document 8"/>
          <p:cNvSpPr/>
          <p:nvPr/>
        </p:nvSpPr>
        <p:spPr bwMode="auto">
          <a:xfrm>
            <a:off x="335280" y="4495800"/>
            <a:ext cx="9471660" cy="685800"/>
          </a:xfrm>
          <a:prstGeom prst="flowChartDocument">
            <a:avLst/>
          </a:prstGeom>
          <a:solidFill>
            <a:schemeClr val="bg1"/>
          </a:solidFill>
          <a:ln>
            <a:headEnd/>
            <a:tailEnd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IRetrieveWrapper&lt;object&gt; </a:t>
            </a:r>
            <a:r>
              <a:rPr lang="ru-RU" sz="1600" dirty="0" err="1" smtClean="0">
                <a:latin typeface="Consolas" pitchFamily="49" charset="0"/>
                <a:cs typeface="Consolas" pitchFamily="49" charset="0"/>
              </a:rPr>
              <a:t>retrievedObjectWrapper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= </a:t>
            </a:r>
            <a:r>
              <a:rPr lang="ru-RU" sz="1600" dirty="0" err="1" smtClean="0">
                <a:latin typeface="Consolas" pitchFamily="49" charset="0"/>
                <a:cs typeface="Consolas" pitchFamily="49" charset="0"/>
              </a:rPr>
              <a:t>stringWrapper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;</a:t>
            </a:r>
          </a:p>
        </p:txBody>
      </p:sp>
      <p:pic>
        <p:nvPicPr>
          <p:cNvPr id="10" name="Picture 7" descr="E:\Projects\ContentDev\MSL PNG Library\Validate_CheckMark.png"/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 rot="21390319">
            <a:off x="8479265" y="4432521"/>
            <a:ext cx="480266" cy="414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Flowchart: Document 10"/>
          <p:cNvSpPr/>
          <p:nvPr/>
        </p:nvSpPr>
        <p:spPr bwMode="auto">
          <a:xfrm>
            <a:off x="335280" y="5257800"/>
            <a:ext cx="9471660" cy="1295400"/>
          </a:xfrm>
          <a:prstGeom prst="flowChartDocument">
            <a:avLst/>
          </a:prstGeom>
          <a:solidFill>
            <a:schemeClr val="bg1"/>
          </a:solidFill>
          <a:ln>
            <a:headEnd/>
            <a:tailEnd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Wrapper&lt;int&gt; </a:t>
            </a:r>
            <a:r>
              <a:rPr lang="ru-RU" sz="1600" dirty="0" err="1" smtClean="0">
                <a:latin typeface="Consolas" pitchFamily="49" charset="0"/>
                <a:cs typeface="Consolas" pitchFamily="49" charset="0"/>
              </a:rPr>
              <a:t>intWrapper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= new Wrapper&lt;int&gt;();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IStoreWrapper&lt;int&gt; </a:t>
            </a:r>
            <a:r>
              <a:rPr lang="ru-RU" sz="1600" dirty="0" err="1" smtClean="0">
                <a:latin typeface="Consolas" pitchFamily="49" charset="0"/>
                <a:cs typeface="Consolas" pitchFamily="49" charset="0"/>
              </a:rPr>
              <a:t>storedIntWrapper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= </a:t>
            </a:r>
            <a:r>
              <a:rPr lang="ru-RU" sz="1600" dirty="0" err="1" smtClean="0">
                <a:latin typeface="Consolas" pitchFamily="49" charset="0"/>
                <a:cs typeface="Consolas" pitchFamily="49" charset="0"/>
              </a:rPr>
              <a:t>intWrapper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; 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...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IRetrieveWrapper&lt;object&gt; </a:t>
            </a:r>
            <a:r>
              <a:rPr lang="ru-RU" sz="1600" dirty="0" err="1" smtClean="0">
                <a:latin typeface="Consolas" pitchFamily="49" charset="0"/>
                <a:cs typeface="Consolas" pitchFamily="49" charset="0"/>
              </a:rPr>
              <a:t>retrievedObjectWrapper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= </a:t>
            </a:r>
            <a:r>
              <a:rPr lang="ru-RU" sz="1600" dirty="0" err="1" smtClean="0">
                <a:latin typeface="Consolas" pitchFamily="49" charset="0"/>
                <a:cs typeface="Consolas" pitchFamily="49" charset="0"/>
              </a:rPr>
              <a:t>intWrapper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;</a:t>
            </a:r>
            <a:endParaRPr lang="ru-RU" sz="1600" dirty="0"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12" name="Picture 7" descr="E:\Projects\ContentDev\MSL PNG Library\Validate_CheckMark.png"/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 rot="21390319">
            <a:off x="6635225" y="5042122"/>
            <a:ext cx="480266" cy="414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8" descr="E:\Projects\ContentDev\MSL PNG Library\Validate_XMark.png"/>
          <p:cNvPicPr>
            <a:picLocks noChangeAspect="1" noChangeArrowheads="1"/>
          </p:cNvPicPr>
          <p:nvPr/>
        </p:nvPicPr>
        <p:blipFill>
          <a:blip r:embed="rId4" cstate="print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8001566" y="5737473"/>
            <a:ext cx="560546" cy="6173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283644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Определение и реализация контравариантного интерфейса</a:t>
            </a:r>
            <a:endParaRPr lang="ru-RU"/>
          </a:p>
        </p:txBody>
      </p:sp>
      <p:sp>
        <p:nvSpPr>
          <p:cNvPr id="5" name="Rounded Rectangle 4"/>
          <p:cNvSpPr/>
          <p:nvPr/>
        </p:nvSpPr>
        <p:spPr bwMode="auto">
          <a:xfrm>
            <a:off x="335280" y="762000"/>
            <a:ext cx="9471660" cy="914400"/>
          </a:xfrm>
          <a:prstGeom prst="round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just">
              <a:spcAft>
                <a:spcPts val="1000"/>
              </a:spcAft>
            </a:pPr>
            <a:r>
              <a:rPr lang="ru-RU" dirty="0" err="1" smtClean="0"/>
              <a:t>Контравариантность</a:t>
            </a:r>
            <a:r>
              <a:rPr lang="ru-RU" dirty="0" smtClean="0"/>
              <a:t> позволяет использовать обобщающий интерфейс для ссылки на объект типа B через ссылку на тип A, пока тип B является производным от типа A</a:t>
            </a:r>
          </a:p>
        </p:txBody>
      </p:sp>
      <p:sp>
        <p:nvSpPr>
          <p:cNvPr id="6" name="Flowchart: Document 5"/>
          <p:cNvSpPr/>
          <p:nvPr/>
        </p:nvSpPr>
        <p:spPr bwMode="auto">
          <a:xfrm>
            <a:off x="335280" y="1752600"/>
            <a:ext cx="4191000" cy="1371600"/>
          </a:xfrm>
          <a:prstGeom prst="flowChartDocument">
            <a:avLst/>
          </a:prstGeom>
          <a:solidFill>
            <a:schemeClr val="bg1"/>
          </a:solidFill>
          <a:ln>
            <a:headEnd/>
            <a:tailEnd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public interface IComparer&lt;</a:t>
            </a:r>
            <a:r>
              <a:rPr lang="ru-RU" sz="1600" b="1" dirty="0" smtClean="0">
                <a:latin typeface="Consolas" pitchFamily="49" charset="0"/>
                <a:cs typeface="Consolas" pitchFamily="49" charset="0"/>
              </a:rPr>
              <a:t>in T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&gt;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   int Compare(</a:t>
            </a:r>
            <a:r>
              <a:rPr lang="ru-RU" sz="1600" b="1" dirty="0" smtClean="0">
                <a:latin typeface="Consolas" pitchFamily="49" charset="0"/>
                <a:cs typeface="Consolas" pitchFamily="49" charset="0"/>
              </a:rPr>
              <a:t>T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x, </a:t>
            </a:r>
            <a:r>
              <a:rPr lang="ru-RU" sz="1600" b="1" dirty="0" smtClean="0">
                <a:latin typeface="Consolas" pitchFamily="49" charset="0"/>
                <a:cs typeface="Consolas" pitchFamily="49" charset="0"/>
              </a:rPr>
              <a:t>T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y);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7" name="Flowchart: Document 6"/>
          <p:cNvSpPr/>
          <p:nvPr/>
        </p:nvSpPr>
        <p:spPr bwMode="auto">
          <a:xfrm>
            <a:off x="3101340" y="2590800"/>
            <a:ext cx="6621780" cy="3505200"/>
          </a:xfrm>
          <a:prstGeom prst="flowChartDocument">
            <a:avLst/>
          </a:prstGeom>
          <a:solidFill>
            <a:schemeClr val="bg1"/>
          </a:solidFill>
          <a:ln>
            <a:headEnd/>
            <a:tailEnd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endParaRPr lang="ru-RU" sz="1600" dirty="0" smtClean="0">
              <a:latin typeface="Consolas" pitchFamily="49" charset="0"/>
              <a:cs typeface="Consolas" pitchFamily="49" charset="0"/>
            </a:endParaRPr>
          </a:p>
          <a:p>
            <a:endParaRPr lang="ru-RU" sz="1600" dirty="0" smtClean="0">
              <a:latin typeface="Consolas" pitchFamily="49" charset="0"/>
              <a:cs typeface="Consolas" pitchFamily="49" charset="0"/>
            </a:endParaRP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class ObjectComparer : IComparer&lt;</a:t>
            </a:r>
            <a:r>
              <a:rPr lang="ru-RU" sz="1600" b="1" dirty="0" smtClean="0">
                <a:latin typeface="Consolas" pitchFamily="49" charset="0"/>
                <a:cs typeface="Consolas" pitchFamily="49" charset="0"/>
              </a:rPr>
              <a:t>object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&gt;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   int </a:t>
            </a:r>
            <a:r>
              <a:rPr lang="ru-RU" sz="1600" dirty="0" err="1" smtClean="0">
                <a:latin typeface="Consolas" pitchFamily="49" charset="0"/>
                <a:cs typeface="Consolas" pitchFamily="49" charset="0"/>
              </a:rPr>
              <a:t>Comparer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&lt;</a:t>
            </a:r>
            <a:r>
              <a:rPr lang="ru-RU" sz="1600" b="1" dirty="0" smtClean="0">
                <a:latin typeface="Consolas" pitchFamily="49" charset="0"/>
                <a:cs typeface="Consolas" pitchFamily="49" charset="0"/>
              </a:rPr>
              <a:t>object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&gt;.Compare(</a:t>
            </a:r>
            <a:r>
              <a:rPr lang="en-US" sz="1600" b="1" dirty="0" smtClean="0">
                <a:latin typeface="Consolas" pitchFamily="49" charset="0"/>
                <a:cs typeface="Consolas" pitchFamily="49" charset="0"/>
              </a:rPr>
              <a:t>o</a:t>
            </a:r>
            <a:r>
              <a:rPr lang="ru-RU" sz="1600" b="1" dirty="0" smtClean="0">
                <a:latin typeface="Consolas" pitchFamily="49" charset="0"/>
                <a:cs typeface="Consolas" pitchFamily="49" charset="0"/>
              </a:rPr>
              <a:t>bject 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x, </a:t>
            </a:r>
            <a:r>
              <a:rPr lang="en-US" sz="1600" b="1" dirty="0" smtClean="0">
                <a:latin typeface="Consolas" pitchFamily="49" charset="0"/>
                <a:cs typeface="Consolas" pitchFamily="49" charset="0"/>
              </a:rPr>
              <a:t>o</a:t>
            </a:r>
            <a:r>
              <a:rPr lang="ru-RU" sz="1600" b="1" dirty="0" smtClean="0">
                <a:latin typeface="Consolas" pitchFamily="49" charset="0"/>
                <a:cs typeface="Consolas" pitchFamily="49" charset="0"/>
              </a:rPr>
              <a:t>bject 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y)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   {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       int </a:t>
            </a:r>
            <a:r>
              <a:rPr lang="ru-RU" sz="1600" dirty="0" err="1" smtClean="0">
                <a:latin typeface="Consolas" pitchFamily="49" charset="0"/>
                <a:cs typeface="Consolas" pitchFamily="49" charset="0"/>
              </a:rPr>
              <a:t>xHash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= </a:t>
            </a:r>
            <a:r>
              <a:rPr lang="ru-RU" sz="1600" dirty="0" err="1" smtClean="0">
                <a:latin typeface="Consolas" pitchFamily="49" charset="0"/>
                <a:cs typeface="Consolas" pitchFamily="49" charset="0"/>
              </a:rPr>
              <a:t>x.GetHashCode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();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       int </a:t>
            </a:r>
            <a:r>
              <a:rPr lang="ru-RU" sz="1600" dirty="0" err="1" smtClean="0">
                <a:latin typeface="Consolas" pitchFamily="49" charset="0"/>
                <a:cs typeface="Consolas" pitchFamily="49" charset="0"/>
              </a:rPr>
              <a:t>yHash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= </a:t>
            </a:r>
            <a:r>
              <a:rPr lang="ru-RU" sz="1600" dirty="0" err="1" smtClean="0">
                <a:latin typeface="Consolas" pitchFamily="49" charset="0"/>
                <a:cs typeface="Consolas" pitchFamily="49" charset="0"/>
              </a:rPr>
              <a:t>y.GetHashCode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();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       if (</a:t>
            </a:r>
            <a:r>
              <a:rPr lang="ru-RU" sz="1600" dirty="0" err="1" smtClean="0">
                <a:latin typeface="Consolas" pitchFamily="49" charset="0"/>
                <a:cs typeface="Consolas" pitchFamily="49" charset="0"/>
              </a:rPr>
              <a:t>xHash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== </a:t>
            </a:r>
            <a:r>
              <a:rPr lang="ru-RU" sz="1600" dirty="0" err="1" smtClean="0">
                <a:latin typeface="Consolas" pitchFamily="49" charset="0"/>
                <a:cs typeface="Consolas" pitchFamily="49" charset="0"/>
              </a:rPr>
              <a:t>yHash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)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           return 0;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       if (</a:t>
            </a:r>
            <a:r>
              <a:rPr lang="ru-RU" sz="1600" dirty="0" err="1" smtClean="0">
                <a:latin typeface="Consolas" pitchFamily="49" charset="0"/>
                <a:cs typeface="Consolas" pitchFamily="49" charset="0"/>
              </a:rPr>
              <a:t>xHash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&lt; </a:t>
            </a:r>
            <a:r>
              <a:rPr lang="ru-RU" sz="1600" dirty="0" err="1" smtClean="0">
                <a:latin typeface="Consolas" pitchFamily="49" charset="0"/>
                <a:cs typeface="Consolas" pitchFamily="49" charset="0"/>
              </a:rPr>
              <a:t>yHash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)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           return -1;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       return 1;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   }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}</a:t>
            </a:r>
            <a:endParaRPr lang="ru-RU" sz="1600" dirty="0"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832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Определение и реализация контравариантного интерфейса</a:t>
            </a:r>
            <a:endParaRPr lang="ru-RU"/>
          </a:p>
        </p:txBody>
      </p:sp>
      <p:sp>
        <p:nvSpPr>
          <p:cNvPr id="4" name="Flowchart: Document 3"/>
          <p:cNvSpPr/>
          <p:nvPr/>
        </p:nvSpPr>
        <p:spPr bwMode="auto">
          <a:xfrm>
            <a:off x="335280" y="762000"/>
            <a:ext cx="6957060" cy="1981200"/>
          </a:xfrm>
          <a:prstGeom prst="flowChartDocument">
            <a:avLst/>
          </a:prstGeom>
          <a:solidFill>
            <a:schemeClr val="bg1"/>
          </a:solidFill>
          <a:ln>
            <a:headEnd/>
            <a:tailEnd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sz="1600" dirty="0">
                <a:latin typeface="Consolas" pitchFamily="49" charset="0"/>
                <a:cs typeface="Consolas" pitchFamily="49" charset="0"/>
              </a:rPr>
              <a:t>o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bject x = ...;</a:t>
            </a:r>
          </a:p>
          <a:p>
            <a:r>
              <a:rPr lang="en-US" sz="1600" dirty="0" smtClean="0">
                <a:latin typeface="Consolas" pitchFamily="49" charset="0"/>
                <a:cs typeface="Consolas" pitchFamily="49" charset="0"/>
              </a:rPr>
              <a:t>o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bject y = ...;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ObjectComparer </a:t>
            </a:r>
            <a:r>
              <a:rPr lang="ru-RU" sz="1600" dirty="0" err="1" smtClean="0">
                <a:latin typeface="Consolas" pitchFamily="49" charset="0"/>
                <a:cs typeface="Consolas" pitchFamily="49" charset="0"/>
              </a:rPr>
              <a:t>objectComparer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= new ObjectComparer ();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IComparer&lt;object&gt; </a:t>
            </a:r>
            <a:r>
              <a:rPr lang="ru-RU" sz="1600" dirty="0" err="1" smtClean="0">
                <a:latin typeface="Consolas" pitchFamily="49" charset="0"/>
                <a:cs typeface="Consolas" pitchFamily="49" charset="0"/>
              </a:rPr>
              <a:t>objectComparator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= </a:t>
            </a:r>
            <a:r>
              <a:rPr lang="ru-RU" sz="1600" dirty="0" err="1" smtClean="0">
                <a:latin typeface="Consolas" pitchFamily="49" charset="0"/>
                <a:cs typeface="Consolas" pitchFamily="49" charset="0"/>
              </a:rPr>
              <a:t>objectComparer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;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int result = </a:t>
            </a:r>
            <a:r>
              <a:rPr lang="ru-RU" sz="1600" dirty="0" err="1" smtClean="0">
                <a:latin typeface="Consolas" pitchFamily="49" charset="0"/>
                <a:cs typeface="Consolas" pitchFamily="49" charset="0"/>
              </a:rPr>
              <a:t>objectComparator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(x, y);</a:t>
            </a:r>
          </a:p>
        </p:txBody>
      </p:sp>
      <p:sp>
        <p:nvSpPr>
          <p:cNvPr id="5" name="Flowchart: Document 4"/>
          <p:cNvSpPr/>
          <p:nvPr/>
        </p:nvSpPr>
        <p:spPr bwMode="auto">
          <a:xfrm>
            <a:off x="2766060" y="2286000"/>
            <a:ext cx="7040880" cy="914400"/>
          </a:xfrm>
          <a:prstGeom prst="flowChartDocument">
            <a:avLst/>
          </a:prstGeom>
          <a:solidFill>
            <a:schemeClr val="bg1"/>
          </a:solidFill>
          <a:ln>
            <a:headEnd/>
            <a:tailEnd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IComparer&lt;String&gt; </a:t>
            </a:r>
            <a:r>
              <a:rPr lang="ru-RU" sz="1600" dirty="0" err="1" smtClean="0">
                <a:latin typeface="Consolas" pitchFamily="49" charset="0"/>
                <a:cs typeface="Consolas" pitchFamily="49" charset="0"/>
              </a:rPr>
              <a:t>stringComparator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= </a:t>
            </a:r>
            <a:r>
              <a:rPr lang="ru-RU" sz="1600" dirty="0" err="1" smtClean="0">
                <a:latin typeface="Consolas" pitchFamily="49" charset="0"/>
                <a:cs typeface="Consolas" pitchFamily="49" charset="0"/>
              </a:rPr>
              <a:t>objectComparer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;</a:t>
            </a:r>
            <a:endParaRPr lang="ru-RU" sz="1600" dirty="0"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6" name="Picture 7" descr="E:\Projects\ContentDev\MSL PNG Library\Validate_CheckMark.png"/>
          <p:cNvPicPr>
            <a:picLocks noChangeAspect="1" noChangeArrowheads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 rot="21390319">
            <a:off x="9233645" y="2451321"/>
            <a:ext cx="480266" cy="414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Flowchart: Document 7"/>
          <p:cNvSpPr/>
          <p:nvPr/>
        </p:nvSpPr>
        <p:spPr bwMode="auto">
          <a:xfrm>
            <a:off x="375314" y="3111689"/>
            <a:ext cx="4191000" cy="1371600"/>
          </a:xfrm>
          <a:prstGeom prst="flowChartDocument">
            <a:avLst/>
          </a:prstGeom>
          <a:solidFill>
            <a:schemeClr val="bg1"/>
          </a:solidFill>
          <a:ln>
            <a:headEnd/>
            <a:tailEnd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public interface IComparer&lt;in T&gt;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   int Compare(T x, T y);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9" name="Rounded Rectangle 8"/>
          <p:cNvSpPr/>
          <p:nvPr/>
        </p:nvSpPr>
        <p:spPr bwMode="auto">
          <a:xfrm>
            <a:off x="4191000" y="3505200"/>
            <a:ext cx="5615940" cy="1219200"/>
          </a:xfrm>
          <a:prstGeom prst="round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just">
              <a:spcAft>
                <a:spcPts val="1000"/>
              </a:spcAft>
            </a:pPr>
            <a:r>
              <a:rPr lang="ru-RU" dirty="0" smtClean="0"/>
              <a:t>Ключевое слово in сообщает компилятору С#, что в качестве параметра типа методов можно передавать тип T или любой тип, производный от T</a:t>
            </a:r>
          </a:p>
        </p:txBody>
      </p:sp>
      <p:pic>
        <p:nvPicPr>
          <p:cNvPr id="11" name="Picture 10" descr="arrow03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lum/>
          </a:blip>
          <a:srcRect/>
          <a:stretch>
            <a:fillRect/>
          </a:stretch>
        </p:blipFill>
        <p:spPr bwMode="auto">
          <a:xfrm rot="12301383">
            <a:off x="4339956" y="3382644"/>
            <a:ext cx="1462310" cy="2172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Rounded Rectangle 11"/>
          <p:cNvSpPr/>
          <p:nvPr/>
        </p:nvSpPr>
        <p:spPr bwMode="auto">
          <a:xfrm>
            <a:off x="255214" y="4876800"/>
            <a:ext cx="9551726" cy="533400"/>
          </a:xfrm>
          <a:prstGeom prst="round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just">
              <a:spcAft>
                <a:spcPts val="1000"/>
              </a:spcAft>
            </a:pPr>
            <a:r>
              <a:rPr lang="ru-RU" dirty="0" smtClean="0"/>
              <a:t>Нельзя использовать тип T в качестве возвращаемого типа любых методов</a:t>
            </a:r>
          </a:p>
        </p:txBody>
      </p:sp>
      <p:sp>
        <p:nvSpPr>
          <p:cNvPr id="13" name="Rounded Rectangle 12"/>
          <p:cNvSpPr/>
          <p:nvPr/>
        </p:nvSpPr>
        <p:spPr bwMode="auto">
          <a:xfrm>
            <a:off x="255214" y="5486400"/>
            <a:ext cx="9551726" cy="990600"/>
          </a:xfrm>
          <a:prstGeom prst="round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just">
              <a:spcAft>
                <a:spcPts val="1000"/>
              </a:spcAft>
            </a:pPr>
            <a:r>
              <a:rPr lang="ru-RU" dirty="0" smtClean="0"/>
              <a:t>Если тип A предоставляет некоторые операции, свойства или поля, и, если тип B является производным от типа A, он должен поддерживать те же операции (которые могут вести себя иначе, если они были переопределены), свойства и поля</a:t>
            </a:r>
          </a:p>
        </p:txBody>
      </p:sp>
    </p:spTree>
    <p:extLst>
      <p:ext uri="{BB962C8B-B14F-4D97-AF65-F5344CB8AC3E}">
        <p14:creationId xmlns:p14="http://schemas.microsoft.com/office/powerpoint/2010/main" val="2751235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Определение и реализация контравариантного интерфейса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680112"/>
            <a:ext cx="7086600" cy="6051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82304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Определение и реализация контравариантного интерфейса</a:t>
            </a:r>
            <a:endParaRPr lang="ru-RU" dirty="0"/>
          </a:p>
        </p:txBody>
      </p:sp>
      <p:grpSp>
        <p:nvGrpSpPr>
          <p:cNvPr id="7" name="Group 6"/>
          <p:cNvGrpSpPr/>
          <p:nvPr/>
        </p:nvGrpSpPr>
        <p:grpSpPr>
          <a:xfrm>
            <a:off x="838200" y="1066800"/>
            <a:ext cx="8465820" cy="4572000"/>
            <a:chOff x="685800" y="914400"/>
            <a:chExt cx="7696200" cy="4572000"/>
          </a:xfrm>
        </p:grpSpPr>
        <p:sp>
          <p:nvSpPr>
            <p:cNvPr id="4" name="Rounded Rectangle 3"/>
            <p:cNvSpPr/>
            <p:nvPr/>
          </p:nvSpPr>
          <p:spPr bwMode="auto">
            <a:xfrm>
              <a:off x="685800" y="914400"/>
              <a:ext cx="7696200" cy="4572000"/>
            </a:xfrm>
            <a:prstGeom prst="roundRect">
              <a:avLst/>
            </a:prstGeom>
            <a:solidFill>
              <a:srgbClr val="F0F7FA"/>
            </a:solidFill>
            <a:ln>
              <a:headEnd/>
              <a:tailEnd/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r>
                <a:rPr lang="ru-RU" b="1" smtClean="0"/>
                <a:t>Подводя итоги ковариации и контрвариации</a:t>
              </a:r>
            </a:p>
            <a:p>
              <a:endParaRPr lang="ru-RU" b="1" smtClean="0"/>
            </a:p>
            <a:p>
              <a:endParaRPr lang="ru-RU" b="1" smtClean="0"/>
            </a:p>
            <a:p>
              <a:endParaRPr lang="ru-RU" b="1" smtClean="0"/>
            </a:p>
            <a:p>
              <a:endParaRPr lang="ru-RU" b="1" smtClean="0"/>
            </a:p>
            <a:p>
              <a:endParaRPr lang="ru-RU" b="1" smtClean="0"/>
            </a:p>
            <a:p>
              <a:endParaRPr lang="ru-RU" b="1" smtClean="0"/>
            </a:p>
            <a:p>
              <a:endParaRPr lang="ru-RU" smtClean="0"/>
            </a:p>
            <a:p>
              <a:pPr algn="ctr">
                <a:spcAft>
                  <a:spcPts val="1000"/>
                </a:spcAft>
              </a:pPr>
              <a:endParaRPr lang="ru-RU" smtClean="0"/>
            </a:p>
          </p:txBody>
        </p:sp>
        <p:sp>
          <p:nvSpPr>
            <p:cNvPr id="5" name="Rounded Rectangle 4"/>
            <p:cNvSpPr/>
            <p:nvPr/>
          </p:nvSpPr>
          <p:spPr bwMode="auto">
            <a:xfrm>
              <a:off x="914400" y="1600200"/>
              <a:ext cx="7239000" cy="1295400"/>
            </a:xfrm>
            <a:prstGeom prst="roundRect">
              <a:avLst/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just">
                <a:spcAft>
                  <a:spcPts val="1000"/>
                </a:spcAft>
              </a:pPr>
              <a:r>
                <a:rPr lang="ru-RU" i="1" dirty="0" smtClean="0"/>
                <a:t>Ковариантность</a:t>
              </a:r>
              <a:r>
                <a:rPr lang="ru-RU" dirty="0" smtClean="0"/>
                <a:t>. Если методы в обобщенном интерфейсе могут возвращать строки, они также могут возвращать объекты. (Все строки являются объектами)</a:t>
              </a:r>
            </a:p>
          </p:txBody>
        </p:sp>
        <p:sp>
          <p:nvSpPr>
            <p:cNvPr id="6" name="Rounded Rectangle 5"/>
            <p:cNvSpPr/>
            <p:nvPr/>
          </p:nvSpPr>
          <p:spPr bwMode="auto">
            <a:xfrm>
              <a:off x="914400" y="3200400"/>
              <a:ext cx="7239000" cy="1905000"/>
            </a:xfrm>
            <a:prstGeom prst="roundRect">
              <a:avLst/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r>
                <a:rPr lang="ru-RU" i="1" dirty="0" err="1" smtClean="0"/>
                <a:t>Контрвариантность</a:t>
              </a:r>
              <a:r>
                <a:rPr lang="ru-RU" dirty="0" smtClean="0"/>
                <a:t>. Если методы в обобщенном интерфейсе могут принимать параметры object, они могут принимать параметры string. (Если можно выполнять операции с использованием объекта, значит можно выполнять ту же операцию с использованием строки, потому что все строки являются объектами.)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35488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Коллекции</a:t>
            </a:r>
            <a:endParaRPr lang="ru-RU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010" y="1041778"/>
            <a:ext cx="9386590" cy="2844421"/>
          </a:xfrm>
          <a:prstGeom prst="rect">
            <a:avLst/>
          </a:prstGeom>
          <a:noFill/>
          <a:ln w="9525">
            <a:solidFill>
              <a:srgbClr val="1F497D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5" name="Скругленный прямоугольник 4"/>
          <p:cNvSpPr/>
          <p:nvPr/>
        </p:nvSpPr>
        <p:spPr bwMode="auto">
          <a:xfrm>
            <a:off x="304800" y="4495800"/>
            <a:ext cx="9448800" cy="1333501"/>
          </a:xfrm>
          <a:prstGeom prst="round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285750" indent="-285750">
              <a:spcAft>
                <a:spcPts val="1000"/>
              </a:spcAft>
              <a:buFont typeface="Arial" pitchFamily="34" charset="0"/>
              <a:buChar char="•"/>
            </a:pPr>
            <a:r>
              <a:rPr lang="ru-RU" dirty="0" smtClean="0"/>
              <a:t>Интерфейсы, которые определяют стандартные протоколы коллекций</a:t>
            </a:r>
            <a:endParaRPr lang="en-US" dirty="0"/>
          </a:p>
          <a:p>
            <a:pPr marL="285750" indent="-285750">
              <a:spcAft>
                <a:spcPts val="1000"/>
              </a:spcAft>
              <a:buFont typeface="Arial" pitchFamily="34" charset="0"/>
              <a:buChar char="•"/>
            </a:pPr>
            <a:r>
              <a:rPr lang="ru-RU" dirty="0" smtClean="0"/>
              <a:t>Готовые к использованию классы коллекций (списки, словари и т.д.)</a:t>
            </a:r>
            <a:endParaRPr lang="en-US" dirty="0"/>
          </a:p>
          <a:p>
            <a:pPr marL="285750" indent="-285750">
              <a:spcAft>
                <a:spcPts val="1000"/>
              </a:spcAft>
              <a:buFont typeface="Arial" pitchFamily="34" charset="0"/>
              <a:buChar char="•"/>
            </a:pPr>
            <a:r>
              <a:rPr lang="ru-RU" dirty="0" smtClean="0"/>
              <a:t>Базовые классы для написания коллекций, специфичных для приложений</a:t>
            </a:r>
          </a:p>
        </p:txBody>
      </p:sp>
    </p:spTree>
    <p:extLst>
      <p:ext uri="{BB962C8B-B14F-4D97-AF65-F5344CB8AC3E}">
        <p14:creationId xmlns:p14="http://schemas.microsoft.com/office/powerpoint/2010/main" val="1423120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Обобщенные интерфейсы коллекций .NET </a:t>
            </a:r>
            <a:r>
              <a:rPr lang="ru-RU" dirty="0" err="1"/>
              <a:t>Framework</a:t>
            </a:r>
            <a:endParaRPr lang="ru-RU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429" y="1142999"/>
            <a:ext cx="9330692" cy="47244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43374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Шаблон проектирования «Итератор»</a:t>
            </a:r>
          </a:p>
        </p:txBody>
      </p:sp>
      <p:sp>
        <p:nvSpPr>
          <p:cNvPr id="4" name="Скругленный прямоугольник 3"/>
          <p:cNvSpPr/>
          <p:nvPr/>
        </p:nvSpPr>
        <p:spPr bwMode="auto">
          <a:xfrm>
            <a:off x="335280" y="762000"/>
            <a:ext cx="9471660" cy="838200"/>
          </a:xfrm>
          <a:prstGeom prst="round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just">
              <a:spcAft>
                <a:spcPts val="1000"/>
              </a:spcAft>
            </a:pPr>
            <a:r>
              <a:rPr lang="ru-RU" dirty="0" smtClean="0"/>
              <a:t>Шаблон (поведенческий)  </a:t>
            </a:r>
            <a:r>
              <a:rPr lang="ru-RU" dirty="0"/>
              <a:t>проектирования «Итератор» предназначен для последовательного доступа ко всем элементам коллекции (агрегата), не раскрывая ее внутренней структуры</a:t>
            </a:r>
            <a:endParaRPr lang="ru-RU" dirty="0" smtClean="0"/>
          </a:p>
        </p:txBody>
      </p:sp>
      <p:sp>
        <p:nvSpPr>
          <p:cNvPr id="5" name="Скругленный прямоугольник 4"/>
          <p:cNvSpPr/>
          <p:nvPr/>
        </p:nvSpPr>
        <p:spPr bwMode="auto">
          <a:xfrm>
            <a:off x="335280" y="1752600"/>
            <a:ext cx="9471660" cy="1600200"/>
          </a:xfrm>
          <a:prstGeom prst="round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just">
              <a:spcAft>
                <a:spcPts val="1000"/>
              </a:spcAft>
            </a:pPr>
            <a:r>
              <a:rPr lang="ru-RU" dirty="0"/>
              <a:t>Данный шаблон применяется, если необходимо:</a:t>
            </a:r>
          </a:p>
          <a:p>
            <a:pPr marL="285750" indent="-285750" algn="just">
              <a:spcAft>
                <a:spcPts val="1000"/>
              </a:spcAft>
              <a:buFont typeface="Wingdings" pitchFamily="2" charset="2"/>
              <a:buChar char="ü"/>
            </a:pPr>
            <a:r>
              <a:rPr lang="ru-RU" dirty="0" smtClean="0"/>
              <a:t>обеспечить </a:t>
            </a:r>
            <a:r>
              <a:rPr lang="ru-RU" dirty="0"/>
              <a:t>доступ к содержимому объекта без раскрытия его </a:t>
            </a:r>
            <a:r>
              <a:rPr lang="ru-RU" dirty="0" smtClean="0"/>
              <a:t>реализации</a:t>
            </a:r>
            <a:endParaRPr lang="ru-RU" dirty="0"/>
          </a:p>
          <a:p>
            <a:pPr marL="285750" indent="-285750" algn="just">
              <a:spcAft>
                <a:spcPts val="1000"/>
              </a:spcAft>
              <a:buFont typeface="Wingdings" pitchFamily="2" charset="2"/>
              <a:buChar char="ü"/>
            </a:pPr>
            <a:r>
              <a:rPr lang="ru-RU" dirty="0"/>
              <a:t>(или) предоставить нескольких способов обхода </a:t>
            </a:r>
            <a:r>
              <a:rPr lang="ru-RU" dirty="0" smtClean="0"/>
              <a:t>коллекции</a:t>
            </a:r>
            <a:endParaRPr lang="ru-RU" dirty="0"/>
          </a:p>
          <a:p>
            <a:pPr marL="285750" indent="-285750" algn="just">
              <a:spcAft>
                <a:spcPts val="1000"/>
              </a:spcAft>
              <a:buFont typeface="Wingdings" pitchFamily="2" charset="2"/>
              <a:buChar char="ü"/>
            </a:pPr>
            <a:r>
              <a:rPr lang="ru-RU" dirty="0"/>
              <a:t>(или) реализовать единый интерфейс обхода различных </a:t>
            </a:r>
            <a:r>
              <a:rPr lang="ru-RU" dirty="0" smtClean="0"/>
              <a:t>коллекций</a:t>
            </a:r>
          </a:p>
        </p:txBody>
      </p:sp>
      <p:sp>
        <p:nvSpPr>
          <p:cNvPr id="6" name="Скругленный прямоугольник 5"/>
          <p:cNvSpPr/>
          <p:nvPr/>
        </p:nvSpPr>
        <p:spPr bwMode="auto">
          <a:xfrm>
            <a:off x="335280" y="3505200"/>
            <a:ext cx="9471660" cy="1600200"/>
          </a:xfrm>
          <a:prstGeom prst="round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just">
              <a:spcAft>
                <a:spcPts val="1000"/>
              </a:spcAft>
            </a:pPr>
            <a:r>
              <a:rPr lang="ru-RU" dirty="0"/>
              <a:t>Многие языки высокого уровня (C#, C++, F#, PHP) имеют собственную на поддержку </a:t>
            </a:r>
            <a:r>
              <a:rPr lang="ru-RU" dirty="0" smtClean="0"/>
              <a:t>итераторов, но </a:t>
            </a:r>
            <a:r>
              <a:rPr lang="ru-RU" dirty="0"/>
              <a:t>если стандартных возможностей не достаточно или нужна своя логика обхода элементов, то возможно реализовать данный шаблон </a:t>
            </a:r>
            <a:r>
              <a:rPr lang="ru-RU" dirty="0" smtClean="0"/>
              <a:t>самостоятельно (реализация </a:t>
            </a:r>
            <a:r>
              <a:rPr lang="ru-RU" dirty="0"/>
              <a:t>потребуется и для пользовательских типов </a:t>
            </a:r>
            <a:r>
              <a:rPr lang="ru-RU" dirty="0" smtClean="0"/>
              <a:t>коллекций)</a:t>
            </a:r>
          </a:p>
        </p:txBody>
      </p:sp>
    </p:spTree>
    <p:extLst>
      <p:ext uri="{BB962C8B-B14F-4D97-AF65-F5344CB8AC3E}">
        <p14:creationId xmlns:p14="http://schemas.microsoft.com/office/powerpoint/2010/main" val="2459657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Почему необходимы обобщения</a:t>
            </a:r>
          </a:p>
        </p:txBody>
      </p:sp>
      <p:sp>
        <p:nvSpPr>
          <p:cNvPr id="4" name="Rounded Rectangle 3"/>
          <p:cNvSpPr/>
          <p:nvPr/>
        </p:nvSpPr>
        <p:spPr bwMode="auto">
          <a:xfrm>
            <a:off x="304800" y="762000"/>
            <a:ext cx="9502140" cy="762000"/>
          </a:xfrm>
          <a:prstGeom prst="round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just">
              <a:spcAft>
                <a:spcPts val="1000"/>
              </a:spcAft>
            </a:pPr>
            <a:r>
              <a:rPr lang="ru-RU" dirty="0" smtClean="0"/>
              <a:t>Обобщенные</a:t>
            </a:r>
            <a:r>
              <a:rPr lang="en-US" dirty="0" smtClean="0"/>
              <a:t> </a:t>
            </a:r>
            <a:r>
              <a:rPr lang="ru-RU" dirty="0" smtClean="0"/>
              <a:t>классы и методы позволяют писать по-настоящему </a:t>
            </a:r>
            <a:r>
              <a:rPr lang="ru-RU" b="1" dirty="0" smtClean="0"/>
              <a:t>обобщенный</a:t>
            </a:r>
            <a:r>
              <a:rPr lang="ru-RU" dirty="0" smtClean="0"/>
              <a:t> код </a:t>
            </a:r>
            <a:r>
              <a:rPr lang="ru-RU" dirty="0"/>
              <a:t>б</a:t>
            </a:r>
            <a:r>
              <a:rPr lang="ru-RU" dirty="0" smtClean="0"/>
              <a:t>ез применения </a:t>
            </a:r>
            <a:r>
              <a:rPr lang="en-US" dirty="0" smtClean="0"/>
              <a:t>object</a:t>
            </a:r>
            <a:r>
              <a:rPr lang="ru-RU" dirty="0"/>
              <a:t> </a:t>
            </a:r>
            <a:r>
              <a:rPr lang="ru-RU" dirty="0" smtClean="0"/>
              <a:t>с одной стороны и без специализации типа – с другой</a:t>
            </a:r>
          </a:p>
        </p:txBody>
      </p:sp>
      <p:sp>
        <p:nvSpPr>
          <p:cNvPr id="7" name="Flowchart: Document 6"/>
          <p:cNvSpPr/>
          <p:nvPr/>
        </p:nvSpPr>
        <p:spPr bwMode="auto">
          <a:xfrm>
            <a:off x="6629400" y="1676400"/>
            <a:ext cx="3185160" cy="762000"/>
          </a:xfrm>
          <a:prstGeom prst="flowChartDocument">
            <a:avLst/>
          </a:prstGeom>
          <a:solidFill>
            <a:schemeClr val="bg1"/>
          </a:solidFill>
          <a:ln>
            <a:headEnd/>
            <a:tailEnd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>
              <a:spcAft>
                <a:spcPts val="1000"/>
              </a:spcAft>
            </a:pPr>
            <a:r>
              <a:rPr lang="ru-RU" b="1" dirty="0" err="1" smtClean="0">
                <a:latin typeface="Consolas" pitchFamily="49" charset="0"/>
                <a:cs typeface="Consolas" pitchFamily="49" charset="0"/>
              </a:rPr>
              <a:t>public</a:t>
            </a:r>
            <a:r>
              <a:rPr lang="ru-RU" b="1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ru-RU" b="1" dirty="0" err="1" smtClean="0">
                <a:latin typeface="Consolas" pitchFamily="49" charset="0"/>
                <a:cs typeface="Consolas" pitchFamily="49" charset="0"/>
              </a:rPr>
              <a:t>class</a:t>
            </a:r>
            <a:r>
              <a:rPr lang="ru-RU" b="1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ru-RU" b="1" dirty="0" err="1" smtClean="0">
                <a:latin typeface="Consolas" pitchFamily="49" charset="0"/>
                <a:cs typeface="Consolas" pitchFamily="49" charset="0"/>
              </a:rPr>
              <a:t>List</a:t>
            </a:r>
            <a:r>
              <a:rPr lang="ru-RU" b="1" dirty="0" smtClean="0">
                <a:latin typeface="Consolas" pitchFamily="49" charset="0"/>
                <a:cs typeface="Consolas" pitchFamily="49" charset="0"/>
              </a:rPr>
              <a:t>&lt;T&gt;</a:t>
            </a:r>
          </a:p>
        </p:txBody>
      </p:sp>
      <p:sp>
        <p:nvSpPr>
          <p:cNvPr id="8" name="Rounded Rectangle 7"/>
          <p:cNvSpPr/>
          <p:nvPr/>
        </p:nvSpPr>
        <p:spPr bwMode="auto">
          <a:xfrm>
            <a:off x="6096000" y="2438400"/>
            <a:ext cx="3779229" cy="1600200"/>
          </a:xfrm>
          <a:prstGeom prst="round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just">
              <a:spcAft>
                <a:spcPts val="1000"/>
              </a:spcAft>
            </a:pPr>
            <a:r>
              <a:rPr lang="ru-RU" dirty="0" smtClean="0"/>
              <a:t>При создании экземпляра объекта на основе универсального типа необходимо указать тип для замены параметра типа</a:t>
            </a:r>
          </a:p>
        </p:txBody>
      </p:sp>
      <p:sp>
        <p:nvSpPr>
          <p:cNvPr id="9" name="Flowchart: Document 8"/>
          <p:cNvSpPr/>
          <p:nvPr/>
        </p:nvSpPr>
        <p:spPr bwMode="auto">
          <a:xfrm>
            <a:off x="304800" y="1752600"/>
            <a:ext cx="5624697" cy="2223447"/>
          </a:xfrm>
          <a:prstGeom prst="flowChartDocument">
            <a:avLst/>
          </a:prstGeom>
          <a:solidFill>
            <a:schemeClr val="bg1"/>
          </a:solidFill>
          <a:ln>
            <a:headEnd/>
            <a:tailEnd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List&lt;int&gt; ages = new List&lt;int&gt;();</a:t>
            </a:r>
          </a:p>
          <a:p>
            <a:r>
              <a:rPr lang="ru-RU" sz="1600" dirty="0" err="1" smtClean="0">
                <a:latin typeface="Consolas" pitchFamily="49" charset="0"/>
                <a:cs typeface="Consolas" pitchFamily="49" charset="0"/>
              </a:rPr>
              <a:t>ages.Add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(10);</a:t>
            </a:r>
          </a:p>
          <a:p>
            <a:r>
              <a:rPr lang="ru-RU" sz="1600" dirty="0" err="1" smtClean="0">
                <a:latin typeface="Consolas" pitchFamily="49" charset="0"/>
                <a:cs typeface="Consolas" pitchFamily="49" charset="0"/>
              </a:rPr>
              <a:t>ages.Add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(25);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...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int data = ages[0]; 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...</a:t>
            </a:r>
          </a:p>
          <a:p>
            <a:r>
              <a:rPr lang="ru-RU" sz="1600" dirty="0" err="1" smtClean="0">
                <a:latin typeface="Consolas" pitchFamily="49" charset="0"/>
                <a:cs typeface="Consolas" pitchFamily="49" charset="0"/>
              </a:rPr>
              <a:t>ages.Add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("Data");</a:t>
            </a:r>
            <a:endParaRPr lang="ru-RU" sz="1600" dirty="0"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10" name="Picture 9" descr="arrow03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 rot="8332314" flipV="1">
            <a:off x="724851" y="3649094"/>
            <a:ext cx="1100353" cy="531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Rounded Rectangle 12"/>
          <p:cNvSpPr/>
          <p:nvPr/>
        </p:nvSpPr>
        <p:spPr bwMode="auto">
          <a:xfrm>
            <a:off x="2057400" y="3657600"/>
            <a:ext cx="4168140" cy="838200"/>
          </a:xfrm>
          <a:prstGeom prst="round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just">
              <a:spcAft>
                <a:spcPts val="1000"/>
              </a:spcAft>
            </a:pPr>
            <a:r>
              <a:rPr lang="ru-RU" dirty="0" smtClean="0"/>
              <a:t>Извлечь данные из коллекции можно без использования приведения типа</a:t>
            </a:r>
          </a:p>
        </p:txBody>
      </p:sp>
      <p:pic>
        <p:nvPicPr>
          <p:cNvPr id="14" name="Picture 13" descr="arrow03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 rot="11450932">
            <a:off x="1828623" y="3262680"/>
            <a:ext cx="3935877" cy="3718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Explosion 1 10"/>
          <p:cNvSpPr/>
          <p:nvPr/>
        </p:nvSpPr>
        <p:spPr bwMode="auto">
          <a:xfrm>
            <a:off x="381000" y="4267200"/>
            <a:ext cx="2095500" cy="1371600"/>
          </a:xfrm>
          <a:prstGeom prst="irregularSeal1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>
              <a:spcAft>
                <a:spcPts val="1000"/>
              </a:spcAft>
            </a:pPr>
            <a:r>
              <a:rPr lang="ru-RU" dirty="0" smtClean="0"/>
              <a:t>CTE</a:t>
            </a:r>
          </a:p>
        </p:txBody>
      </p:sp>
      <p:pic>
        <p:nvPicPr>
          <p:cNvPr id="15" name="Picture 14" descr="arrow03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 rot="11450932">
            <a:off x="3266267" y="2285908"/>
            <a:ext cx="4073798" cy="2770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600" y="4267200"/>
            <a:ext cx="3429000" cy="2007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092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782081" y="576125"/>
            <a:ext cx="8534400" cy="6024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43083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Шаблон проектирования «Итератор»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397768" y="838200"/>
            <a:ext cx="9303025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52658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Шаблон проектирования «Итератор»</a:t>
            </a:r>
          </a:p>
        </p:txBody>
      </p:sp>
      <p:sp>
        <p:nvSpPr>
          <p:cNvPr id="4" name="Скругленный прямоугольник 3"/>
          <p:cNvSpPr/>
          <p:nvPr/>
        </p:nvSpPr>
        <p:spPr bwMode="auto">
          <a:xfrm>
            <a:off x="304800" y="838200"/>
            <a:ext cx="9502140" cy="1295400"/>
          </a:xfrm>
          <a:prstGeom prst="round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just">
              <a:spcAft>
                <a:spcPts val="1000"/>
              </a:spcAft>
            </a:pPr>
            <a:r>
              <a:rPr lang="ru-RU" dirty="0" smtClean="0"/>
              <a:t>В </a:t>
            </a:r>
            <a:r>
              <a:rPr lang="ru-RU" dirty="0"/>
              <a:t>качестве основного инструмента реализации паттерна проектирования «Однонаправленный итератор» используются интерфейсы IEnumerable </a:t>
            </a:r>
            <a:r>
              <a:rPr lang="ru-RU" dirty="0" smtClean="0"/>
              <a:t>(System.Collections</a:t>
            </a:r>
            <a:r>
              <a:rPr lang="ru-RU" dirty="0"/>
              <a:t>) и обобщенная версия </a:t>
            </a:r>
            <a:r>
              <a:rPr lang="ru-RU" dirty="0" smtClean="0"/>
              <a:t>интерфейса </a:t>
            </a:r>
            <a:r>
              <a:rPr lang="ru-RU" dirty="0"/>
              <a:t>IEnumerable&lt;T&gt; </a:t>
            </a:r>
            <a:r>
              <a:rPr lang="ru-RU" dirty="0" smtClean="0"/>
              <a:t>(System.Collections.Generics)</a:t>
            </a:r>
          </a:p>
        </p:txBody>
      </p:sp>
      <p:sp>
        <p:nvSpPr>
          <p:cNvPr id="5" name="Скругленный прямоугольник 4"/>
          <p:cNvSpPr/>
          <p:nvPr/>
        </p:nvSpPr>
        <p:spPr bwMode="auto">
          <a:xfrm>
            <a:off x="304800" y="2286000"/>
            <a:ext cx="9525000" cy="1981200"/>
          </a:xfrm>
          <a:prstGeom prst="round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just">
              <a:spcAft>
                <a:spcPts val="1000"/>
              </a:spcAft>
            </a:pPr>
            <a:r>
              <a:rPr lang="ru-RU" dirty="0" smtClean="0"/>
              <a:t>Во второй </a:t>
            </a:r>
            <a:r>
              <a:rPr lang="ru-RU" dirty="0"/>
              <a:t>версии в языке программирования C# появилась новая возможность языка, под названием «итератор</a:t>
            </a:r>
            <a:r>
              <a:rPr lang="ru-RU" dirty="0" smtClean="0"/>
              <a:t>», которая </a:t>
            </a:r>
            <a:r>
              <a:rPr lang="ru-RU" dirty="0"/>
              <a:t>реализуется в языке программирования C# с помощью блока </a:t>
            </a:r>
            <a:r>
              <a:rPr lang="ru-RU" dirty="0" smtClean="0"/>
              <a:t>итератора </a:t>
            </a:r>
            <a:r>
              <a:rPr lang="ru-RU" dirty="0"/>
              <a:t>(</a:t>
            </a:r>
            <a:r>
              <a:rPr lang="ru-RU" dirty="0" err="1"/>
              <a:t>Iterator</a:t>
            </a:r>
            <a:r>
              <a:rPr lang="ru-RU" dirty="0"/>
              <a:t> </a:t>
            </a:r>
            <a:r>
              <a:rPr lang="ru-RU" dirty="0" err="1"/>
              <a:t>Block</a:t>
            </a:r>
            <a:r>
              <a:rPr lang="ru-RU" dirty="0"/>
              <a:t>), однако на самом деле эта возможность может быть использована как для реализации паттерна проектирования «Итератор», так и паттерна проектирования «Генератор». </a:t>
            </a:r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3842691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Что</a:t>
            </a:r>
            <a:r>
              <a:rPr lang="en-US" dirty="0"/>
              <a:t> </a:t>
            </a:r>
            <a:r>
              <a:rPr lang="en-US" dirty="0" err="1"/>
              <a:t>такое</a:t>
            </a:r>
            <a:r>
              <a:rPr lang="en-US" dirty="0"/>
              <a:t> </a:t>
            </a:r>
            <a:r>
              <a:rPr lang="ru-RU" dirty="0" smtClean="0"/>
              <a:t>итератор</a:t>
            </a:r>
            <a:r>
              <a:rPr lang="en-US" dirty="0" smtClean="0"/>
              <a:t>?</a:t>
            </a:r>
            <a:endParaRPr lang="ru-RU" dirty="0"/>
          </a:p>
        </p:txBody>
      </p:sp>
      <p:sp>
        <p:nvSpPr>
          <p:cNvPr id="4" name="Скругленный прямоугольник 3"/>
          <p:cNvSpPr/>
          <p:nvPr/>
        </p:nvSpPr>
        <p:spPr bwMode="auto">
          <a:xfrm>
            <a:off x="335280" y="762000"/>
            <a:ext cx="9471660" cy="2438400"/>
          </a:xfrm>
          <a:prstGeom prst="round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just">
              <a:spcAft>
                <a:spcPts val="1000"/>
              </a:spcAft>
            </a:pPr>
            <a:r>
              <a:rPr lang="ru-RU" dirty="0" smtClean="0"/>
              <a:t>Реализация интерфейса </a:t>
            </a:r>
            <a:r>
              <a:rPr lang="en-US" dirty="0" err="1" smtClean="0"/>
              <a:t>IEnumerable</a:t>
            </a:r>
            <a:r>
              <a:rPr lang="en-US" dirty="0" smtClean="0"/>
              <a:t> </a:t>
            </a:r>
            <a:r>
              <a:rPr lang="ru-RU" dirty="0" smtClean="0"/>
              <a:t>и </a:t>
            </a:r>
            <a:r>
              <a:rPr lang="en-US" dirty="0" err="1"/>
              <a:t>IEnumerable</a:t>
            </a:r>
            <a:r>
              <a:rPr lang="en-US" dirty="0"/>
              <a:t> </a:t>
            </a:r>
            <a:r>
              <a:rPr lang="en-US" dirty="0" smtClean="0"/>
              <a:t>&lt;T&gt;</a:t>
            </a:r>
            <a:r>
              <a:rPr lang="ru-RU" dirty="0" smtClean="0"/>
              <a:t> </a:t>
            </a:r>
            <a:r>
              <a:rPr lang="en-US" dirty="0" smtClean="0"/>
              <a:t> </a:t>
            </a:r>
            <a:r>
              <a:rPr lang="ru-RU" dirty="0" smtClean="0"/>
              <a:t>может понадобится</a:t>
            </a:r>
          </a:p>
          <a:p>
            <a:pPr marL="285750" indent="-285750" algn="just">
              <a:spcAft>
                <a:spcPts val="1000"/>
              </a:spcAft>
              <a:buFont typeface="Arial" pitchFamily="34" charset="0"/>
              <a:buChar char="•"/>
            </a:pPr>
            <a:r>
              <a:rPr lang="ru-RU" dirty="0" smtClean="0"/>
              <a:t>для поддержки оператора </a:t>
            </a:r>
            <a:r>
              <a:rPr lang="en-US" dirty="0" err="1" smtClean="0"/>
              <a:t>foreach</a:t>
            </a:r>
            <a:endParaRPr lang="en-US" dirty="0" smtClean="0"/>
          </a:p>
          <a:p>
            <a:pPr marL="285750" indent="-285750" algn="just">
              <a:spcAft>
                <a:spcPts val="1000"/>
              </a:spcAft>
              <a:buFont typeface="Arial" pitchFamily="34" charset="0"/>
              <a:buChar char="•"/>
            </a:pPr>
            <a:r>
              <a:rPr lang="ru-RU" dirty="0" smtClean="0"/>
              <a:t>для взаимодействия со всем, что ожидает стандартной коллекции</a:t>
            </a:r>
          </a:p>
          <a:p>
            <a:pPr marL="285750" indent="-285750" algn="just">
              <a:spcAft>
                <a:spcPts val="1000"/>
              </a:spcAft>
              <a:buFont typeface="Arial" pitchFamily="34" charset="0"/>
              <a:buChar char="•"/>
            </a:pPr>
            <a:r>
              <a:rPr lang="ru-RU" dirty="0" smtClean="0"/>
              <a:t>для удовлетворения требований боле развитого интерфейса пользовательской коллекции</a:t>
            </a:r>
          </a:p>
          <a:p>
            <a:pPr marL="285750" indent="-285750" algn="just">
              <a:spcAft>
                <a:spcPts val="1000"/>
              </a:spcAft>
              <a:buFont typeface="Arial" pitchFamily="34" charset="0"/>
              <a:buChar char="•"/>
            </a:pPr>
            <a:r>
              <a:rPr lang="ru-RU" dirty="0" smtClean="0"/>
              <a:t>для поддержки инициализаторов коллекций</a:t>
            </a:r>
          </a:p>
        </p:txBody>
      </p:sp>
      <p:sp>
        <p:nvSpPr>
          <p:cNvPr id="5" name="Скругленный прямоугольник 4"/>
          <p:cNvSpPr/>
          <p:nvPr/>
        </p:nvSpPr>
        <p:spPr bwMode="auto">
          <a:xfrm>
            <a:off x="311510" y="3429000"/>
            <a:ext cx="9471660" cy="2438400"/>
          </a:xfrm>
          <a:prstGeom prst="round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just">
              <a:spcAft>
                <a:spcPts val="1000"/>
              </a:spcAft>
            </a:pPr>
            <a:r>
              <a:rPr lang="ru-RU" dirty="0" smtClean="0"/>
              <a:t>Для реализации </a:t>
            </a:r>
            <a:r>
              <a:rPr lang="ru-RU" dirty="0"/>
              <a:t>интерфейса </a:t>
            </a:r>
            <a:r>
              <a:rPr lang="en-US" dirty="0" err="1" smtClean="0"/>
              <a:t>IEnumerable</a:t>
            </a:r>
            <a:r>
              <a:rPr lang="en-US" dirty="0" smtClean="0"/>
              <a:t>/</a:t>
            </a:r>
            <a:r>
              <a:rPr lang="en-US" dirty="0" err="1" smtClean="0"/>
              <a:t>IEnumerable</a:t>
            </a:r>
            <a:r>
              <a:rPr lang="en-US" dirty="0" smtClean="0"/>
              <a:t>&lt;T</a:t>
            </a:r>
            <a:r>
              <a:rPr lang="en-US" dirty="0"/>
              <a:t>&gt;</a:t>
            </a:r>
            <a:r>
              <a:rPr lang="ru-RU" dirty="0"/>
              <a:t> </a:t>
            </a:r>
            <a:r>
              <a:rPr lang="ru-RU" dirty="0" smtClean="0"/>
              <a:t> потребуется предоставить </a:t>
            </a:r>
            <a:r>
              <a:rPr lang="ru-RU" dirty="0" err="1" smtClean="0"/>
              <a:t>перечислитель</a:t>
            </a:r>
            <a:r>
              <a:rPr lang="ru-RU" dirty="0" smtClean="0"/>
              <a:t>, который можно реализовать</a:t>
            </a:r>
          </a:p>
          <a:p>
            <a:pPr marL="285750" indent="-285750" algn="just">
              <a:spcAft>
                <a:spcPts val="1000"/>
              </a:spcAft>
              <a:buFont typeface="Arial" pitchFamily="34" charset="0"/>
              <a:buChar char="•"/>
            </a:pPr>
            <a:r>
              <a:rPr lang="ru-RU" dirty="0" smtClean="0"/>
              <a:t>вернув </a:t>
            </a:r>
            <a:r>
              <a:rPr lang="ru-RU" dirty="0" err="1" smtClean="0"/>
              <a:t>перечислитель</a:t>
            </a:r>
            <a:r>
              <a:rPr lang="ru-RU" dirty="0" smtClean="0"/>
              <a:t> внутренней коллекции, если класс является оболочкой  другой коллекции</a:t>
            </a:r>
            <a:endParaRPr lang="en-US" dirty="0" smtClean="0"/>
          </a:p>
          <a:p>
            <a:pPr marL="285750" indent="-285750" algn="just">
              <a:spcAft>
                <a:spcPts val="1000"/>
              </a:spcAft>
              <a:buFont typeface="Arial" pitchFamily="34" charset="0"/>
              <a:buChar char="•"/>
            </a:pPr>
            <a:r>
              <a:rPr lang="ru-RU" dirty="0" smtClean="0"/>
              <a:t>через итератор с исп</a:t>
            </a:r>
            <a:r>
              <a:rPr lang="ru-RU" dirty="0"/>
              <a:t>о</a:t>
            </a:r>
            <a:r>
              <a:rPr lang="ru-RU" dirty="0" smtClean="0"/>
              <a:t>льзование оператора </a:t>
            </a:r>
            <a:r>
              <a:rPr lang="en-US" dirty="0" smtClean="0"/>
              <a:t>yield return</a:t>
            </a:r>
            <a:endParaRPr lang="ru-RU" dirty="0" smtClean="0"/>
          </a:p>
          <a:p>
            <a:pPr marL="285750" indent="-285750" algn="just">
              <a:spcAft>
                <a:spcPts val="1000"/>
              </a:spcAft>
              <a:buFont typeface="Arial" pitchFamily="34" charset="0"/>
              <a:buChar char="•"/>
            </a:pPr>
            <a:r>
              <a:rPr lang="ru-RU" dirty="0" smtClean="0"/>
              <a:t>за счет создания экземпляра собственной реализации </a:t>
            </a:r>
            <a:r>
              <a:rPr lang="en-US" dirty="0" err="1"/>
              <a:t>IEnumerable</a:t>
            </a:r>
            <a:r>
              <a:rPr lang="en-US" dirty="0"/>
              <a:t>/</a:t>
            </a:r>
            <a:r>
              <a:rPr lang="en-US" dirty="0" err="1"/>
              <a:t>IEnumerable</a:t>
            </a:r>
            <a:r>
              <a:rPr lang="en-US" dirty="0"/>
              <a:t>&lt;T&gt;</a:t>
            </a:r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765872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Шаблон проектирования «Итератор»</a:t>
            </a:r>
          </a:p>
        </p:txBody>
      </p:sp>
      <p:sp>
        <p:nvSpPr>
          <p:cNvPr id="5" name="Блок-схема: документ 4"/>
          <p:cNvSpPr/>
          <p:nvPr/>
        </p:nvSpPr>
        <p:spPr bwMode="auto">
          <a:xfrm>
            <a:off x="335280" y="685800"/>
            <a:ext cx="9471660" cy="5943600"/>
          </a:xfrm>
          <a:prstGeom prst="flowChartDocument">
            <a:avLst/>
          </a:prstGeom>
          <a:solidFill>
            <a:schemeClr val="bg1"/>
          </a:solidFill>
          <a:ln>
            <a:headEnd/>
            <a:tailEnd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just">
              <a:spcAft>
                <a:spcPts val="0"/>
              </a:spcAft>
            </a:pPr>
            <a:endParaRPr lang="arn-CL" sz="1400" dirty="0" smtClean="0">
              <a:latin typeface="Consolas" pitchFamily="49" charset="0"/>
              <a:cs typeface="Consolas" pitchFamily="49" charset="0"/>
            </a:endParaRPr>
          </a:p>
          <a:p>
            <a:pPr algn="just">
              <a:spcAft>
                <a:spcPts val="0"/>
              </a:spcAft>
            </a:pPr>
            <a:endParaRPr lang="arn-CL" sz="1400" dirty="0" smtClean="0">
              <a:latin typeface="Consolas" pitchFamily="49" charset="0"/>
              <a:cs typeface="Consolas" pitchFamily="49" charset="0"/>
            </a:endParaRPr>
          </a:p>
          <a:p>
            <a:pPr algn="just">
              <a:spcAft>
                <a:spcPts val="0"/>
              </a:spcAft>
            </a:pPr>
            <a:endParaRPr lang="arn-CL" sz="1400" dirty="0" smtClean="0">
              <a:latin typeface="Consolas" pitchFamily="49" charset="0"/>
              <a:cs typeface="Consolas" pitchFamily="49" charset="0"/>
            </a:endParaRPr>
          </a:p>
          <a:p>
            <a:pPr algn="just">
              <a:spcAft>
                <a:spcPts val="0"/>
              </a:spcAft>
            </a:pPr>
            <a:endParaRPr lang="arn-CL" sz="1400" dirty="0" smtClean="0">
              <a:latin typeface="Consolas" pitchFamily="49" charset="0"/>
              <a:cs typeface="Consolas" pitchFamily="49" charset="0"/>
            </a:endParaRPr>
          </a:p>
          <a:p>
            <a:pPr algn="just">
              <a:spcAft>
                <a:spcPts val="0"/>
              </a:spcAft>
            </a:pPr>
            <a:endParaRPr lang="arn-CL" sz="1600" b="1" dirty="0" smtClean="0">
              <a:latin typeface="Consolas" pitchFamily="49" charset="0"/>
              <a:cs typeface="Consolas" pitchFamily="49" charset="0"/>
            </a:endParaRPr>
          </a:p>
          <a:p>
            <a:pPr algn="just">
              <a:spcAft>
                <a:spcPts val="0"/>
              </a:spcAft>
            </a:pPr>
            <a:endParaRPr lang="arn-CL" sz="1600" b="1" dirty="0">
              <a:latin typeface="Consolas" pitchFamily="49" charset="0"/>
              <a:cs typeface="Consolas" pitchFamily="49" charset="0"/>
            </a:endParaRPr>
          </a:p>
          <a:p>
            <a:pPr algn="just">
              <a:spcAft>
                <a:spcPts val="0"/>
              </a:spcAft>
            </a:pPr>
            <a:r>
              <a:rPr lang="arn-CL" sz="1600" b="1" dirty="0" smtClean="0">
                <a:latin typeface="Consolas" pitchFamily="49" charset="0"/>
                <a:cs typeface="Consolas" pitchFamily="49" charset="0"/>
              </a:rPr>
              <a:t>public </a:t>
            </a:r>
            <a:r>
              <a:rPr lang="arn-CL" sz="1600" b="1" dirty="0">
                <a:latin typeface="Consolas" pitchFamily="49" charset="0"/>
                <a:cs typeface="Consolas" pitchFamily="49" charset="0"/>
              </a:rPr>
              <a:t>class CustomIterator&lt;T&gt;</a:t>
            </a:r>
          </a:p>
          <a:p>
            <a:pPr algn="just">
              <a:spcAft>
                <a:spcPts val="0"/>
              </a:spcAft>
            </a:pPr>
            <a:r>
              <a:rPr lang="arn-CL" sz="1600" dirty="0" smtClean="0">
                <a:latin typeface="Consolas" pitchFamily="49" charset="0"/>
                <a:cs typeface="Consolas" pitchFamily="49" charset="0"/>
              </a:rPr>
              <a:t>{</a:t>
            </a:r>
            <a:endParaRPr lang="arn-CL" sz="1600" dirty="0">
              <a:latin typeface="Consolas" pitchFamily="49" charset="0"/>
              <a:cs typeface="Consolas" pitchFamily="49" charset="0"/>
            </a:endParaRPr>
          </a:p>
          <a:p>
            <a:pPr algn="just">
              <a:spcAft>
                <a:spcPts val="0"/>
              </a:spcAft>
            </a:pPr>
            <a:r>
              <a:rPr lang="arn-CL" sz="1600" b="1" dirty="0" smtClean="0">
                <a:latin typeface="Consolas" pitchFamily="49" charset="0"/>
                <a:cs typeface="Consolas" pitchFamily="49" charset="0"/>
              </a:rPr>
              <a:t>    private </a:t>
            </a:r>
            <a:r>
              <a:rPr lang="arn-CL" sz="1600" b="1" dirty="0">
                <a:latin typeface="Consolas" pitchFamily="49" charset="0"/>
                <a:cs typeface="Consolas" pitchFamily="49" charset="0"/>
              </a:rPr>
              <a:t>readonly T[] </a:t>
            </a:r>
            <a:r>
              <a:rPr lang="arn-CL" sz="1600" b="1" dirty="0" smtClean="0">
                <a:latin typeface="Consolas" pitchFamily="49" charset="0"/>
                <a:cs typeface="Consolas" pitchFamily="49" charset="0"/>
              </a:rPr>
              <a:t>container</a:t>
            </a:r>
            <a:r>
              <a:rPr lang="arn-CL" sz="1600" dirty="0">
                <a:latin typeface="Consolas" pitchFamily="49" charset="0"/>
                <a:cs typeface="Consolas" pitchFamily="49" charset="0"/>
              </a:rPr>
              <a:t>;</a:t>
            </a:r>
          </a:p>
          <a:p>
            <a:pPr algn="just">
              <a:spcAft>
                <a:spcPts val="0"/>
              </a:spcAft>
            </a:pPr>
            <a:r>
              <a:rPr lang="arn-CL" sz="1600" dirty="0" smtClean="0">
                <a:latin typeface="Consolas" pitchFamily="49" charset="0"/>
                <a:cs typeface="Consolas" pitchFamily="49" charset="0"/>
              </a:rPr>
              <a:t>    </a:t>
            </a:r>
            <a:r>
              <a:rPr lang="arn-CL" sz="1600" b="1" dirty="0" smtClean="0">
                <a:latin typeface="Consolas" pitchFamily="49" charset="0"/>
                <a:cs typeface="Consolas" pitchFamily="49" charset="0"/>
              </a:rPr>
              <a:t>private </a:t>
            </a:r>
            <a:r>
              <a:rPr lang="arn-CL" sz="1600" b="1" dirty="0">
                <a:latin typeface="Consolas" pitchFamily="49" charset="0"/>
                <a:cs typeface="Consolas" pitchFamily="49" charset="0"/>
              </a:rPr>
              <a:t>int </a:t>
            </a:r>
            <a:r>
              <a:rPr lang="arn-CL" sz="1600" b="1" dirty="0" smtClean="0">
                <a:latin typeface="Consolas" pitchFamily="49" charset="0"/>
                <a:cs typeface="Consolas" pitchFamily="49" charset="0"/>
              </a:rPr>
              <a:t>currentIndex</a:t>
            </a:r>
            <a:r>
              <a:rPr lang="arn-CL" sz="1600" b="1" dirty="0">
                <a:latin typeface="Consolas" pitchFamily="49" charset="0"/>
                <a:cs typeface="Consolas" pitchFamily="49" charset="0"/>
              </a:rPr>
              <a:t>;</a:t>
            </a:r>
          </a:p>
          <a:p>
            <a:pPr algn="just">
              <a:spcAft>
                <a:spcPts val="0"/>
              </a:spcAft>
            </a:pPr>
            <a:endParaRPr lang="arn-CL" sz="1600" dirty="0" smtClean="0">
              <a:latin typeface="Consolas" pitchFamily="49" charset="0"/>
              <a:cs typeface="Consolas" pitchFamily="49" charset="0"/>
            </a:endParaRPr>
          </a:p>
          <a:p>
            <a:pPr algn="just">
              <a:spcAft>
                <a:spcPts val="0"/>
              </a:spcAft>
            </a:pPr>
            <a:r>
              <a:rPr lang="arn-CL" sz="1600" dirty="0" smtClean="0">
                <a:latin typeface="Consolas" pitchFamily="49" charset="0"/>
                <a:cs typeface="Consolas" pitchFamily="49" charset="0"/>
              </a:rPr>
              <a:t>    public </a:t>
            </a:r>
            <a:r>
              <a:rPr lang="arn-CL" sz="1600" dirty="0">
                <a:latin typeface="Consolas" pitchFamily="49" charset="0"/>
                <a:cs typeface="Consolas" pitchFamily="49" charset="0"/>
              </a:rPr>
              <a:t>CustomIterator() { }</a:t>
            </a:r>
          </a:p>
          <a:p>
            <a:pPr algn="just">
              <a:spcAft>
                <a:spcPts val="0"/>
              </a:spcAft>
            </a:pPr>
            <a:endParaRPr lang="arn-CL" sz="1600" dirty="0" smtClean="0">
              <a:latin typeface="Consolas" pitchFamily="49" charset="0"/>
              <a:cs typeface="Consolas" pitchFamily="49" charset="0"/>
            </a:endParaRPr>
          </a:p>
          <a:p>
            <a:r>
              <a:rPr lang="arn-CL" sz="1600" dirty="0" smtClean="0">
                <a:latin typeface="Consolas" pitchFamily="49" charset="0"/>
                <a:cs typeface="Consolas" pitchFamily="49" charset="0"/>
              </a:rPr>
              <a:t>    </a:t>
            </a:r>
            <a:r>
              <a:rPr lang="arn-CL" sz="1600" b="1" dirty="0" smtClean="0">
                <a:latin typeface="Consolas" pitchFamily="49" charset="0"/>
                <a:cs typeface="Consolas" pitchFamily="49" charset="0"/>
              </a:rPr>
              <a:t>public CustomIterator(</a:t>
            </a:r>
            <a:r>
              <a:rPr lang="arn-CL" sz="1600" dirty="0">
                <a:latin typeface="Consolas"/>
              </a:rPr>
              <a:t>T[] </a:t>
            </a:r>
            <a:r>
              <a:rPr lang="arn-CL" sz="1600" dirty="0" smtClean="0">
                <a:latin typeface="Consolas"/>
              </a:rPr>
              <a:t>list</a:t>
            </a:r>
            <a:r>
              <a:rPr lang="arn-CL" sz="1600" b="1" dirty="0" smtClean="0">
                <a:latin typeface="Consolas" pitchFamily="49" charset="0"/>
                <a:cs typeface="Consolas" pitchFamily="49" charset="0"/>
              </a:rPr>
              <a:t>)</a:t>
            </a:r>
          </a:p>
          <a:p>
            <a:pPr algn="just">
              <a:spcAft>
                <a:spcPts val="0"/>
              </a:spcAft>
            </a:pPr>
            <a:r>
              <a:rPr lang="arn-CL" sz="1600" dirty="0" smtClean="0">
                <a:latin typeface="Consolas" pitchFamily="49" charset="0"/>
                <a:cs typeface="Consolas" pitchFamily="49" charset="0"/>
              </a:rPr>
              <a:t>    {</a:t>
            </a:r>
            <a:endParaRPr lang="arn-CL" sz="1600" dirty="0">
              <a:latin typeface="Consolas" pitchFamily="49" charset="0"/>
              <a:cs typeface="Consolas" pitchFamily="49" charset="0"/>
            </a:endParaRPr>
          </a:p>
          <a:p>
            <a:r>
              <a:rPr lang="arn-CL" sz="1600" dirty="0">
                <a:latin typeface="Consolas"/>
              </a:rPr>
              <a:t> </a:t>
            </a:r>
            <a:r>
              <a:rPr lang="en-US" sz="1600" dirty="0">
                <a:latin typeface="Consolas"/>
              </a:rPr>
              <a:t> </a:t>
            </a:r>
            <a:r>
              <a:rPr lang="en-US" sz="1600" dirty="0" smtClean="0">
                <a:latin typeface="Consolas"/>
              </a:rPr>
              <a:t>      </a:t>
            </a:r>
            <a:r>
              <a:rPr lang="arn-CL" sz="1600" dirty="0" smtClean="0">
                <a:latin typeface="Consolas"/>
              </a:rPr>
              <a:t>currentIndex </a:t>
            </a:r>
            <a:r>
              <a:rPr lang="arn-CL" sz="1600" dirty="0">
                <a:latin typeface="Consolas"/>
              </a:rPr>
              <a:t>= -1;</a:t>
            </a:r>
          </a:p>
          <a:p>
            <a:r>
              <a:rPr lang="arn-CL" sz="1600" dirty="0">
                <a:latin typeface="Consolas"/>
              </a:rPr>
              <a:t>        </a:t>
            </a:r>
            <a:r>
              <a:rPr lang="arn-CL" sz="1600" dirty="0" smtClean="0">
                <a:latin typeface="Consolas"/>
              </a:rPr>
              <a:t>container </a:t>
            </a:r>
            <a:r>
              <a:rPr lang="arn-CL" sz="1600" dirty="0">
                <a:latin typeface="Consolas"/>
              </a:rPr>
              <a:t>= list;</a:t>
            </a:r>
          </a:p>
          <a:p>
            <a:pPr algn="just">
              <a:spcAft>
                <a:spcPts val="0"/>
              </a:spcAft>
            </a:pPr>
            <a:r>
              <a:rPr lang="arn-CL" sz="1600" dirty="0" smtClean="0">
                <a:latin typeface="Consolas" pitchFamily="49" charset="0"/>
                <a:cs typeface="Consolas" pitchFamily="49" charset="0"/>
              </a:rPr>
              <a:t>    }</a:t>
            </a:r>
            <a:endParaRPr lang="arn-CL" sz="1600" dirty="0">
              <a:latin typeface="Consolas" pitchFamily="49" charset="0"/>
              <a:cs typeface="Consolas" pitchFamily="49" charset="0"/>
            </a:endParaRPr>
          </a:p>
          <a:p>
            <a:pPr algn="just">
              <a:spcAft>
                <a:spcPts val="0"/>
              </a:spcAft>
            </a:pPr>
            <a:endParaRPr lang="arn-CL" sz="1600" dirty="0" smtClean="0">
              <a:latin typeface="Consolas" pitchFamily="49" charset="0"/>
              <a:cs typeface="Consolas" pitchFamily="49" charset="0"/>
            </a:endParaRPr>
          </a:p>
          <a:p>
            <a:pPr algn="just">
              <a:spcAft>
                <a:spcPts val="0"/>
              </a:spcAft>
            </a:pPr>
            <a:r>
              <a:rPr lang="arn-CL" sz="1600" dirty="0" smtClean="0">
                <a:latin typeface="Consolas" pitchFamily="49" charset="0"/>
                <a:cs typeface="Consolas" pitchFamily="49" charset="0"/>
              </a:rPr>
              <a:t>    </a:t>
            </a:r>
            <a:r>
              <a:rPr lang="arn-CL" sz="1600" b="1" dirty="0" smtClean="0">
                <a:latin typeface="Consolas" pitchFamily="49" charset="0"/>
                <a:cs typeface="Consolas" pitchFamily="49" charset="0"/>
              </a:rPr>
              <a:t>public </a:t>
            </a:r>
            <a:r>
              <a:rPr lang="arn-CL" sz="1600" b="1" dirty="0">
                <a:latin typeface="Consolas" pitchFamily="49" charset="0"/>
                <a:cs typeface="Consolas" pitchFamily="49" charset="0"/>
              </a:rPr>
              <a:t>T Current</a:t>
            </a:r>
          </a:p>
          <a:p>
            <a:pPr algn="just">
              <a:spcAft>
                <a:spcPts val="0"/>
              </a:spcAft>
            </a:pPr>
            <a:r>
              <a:rPr lang="arn-CL" sz="1600" dirty="0" smtClean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    {</a:t>
            </a:r>
            <a:endParaRPr lang="arn-CL" sz="1600" dirty="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arn-CL" sz="1600" dirty="0" smtClean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        </a:t>
            </a:r>
            <a:r>
              <a:rPr lang="arn-CL" sz="1600" dirty="0">
                <a:solidFill>
                  <a:schemeClr val="tx1"/>
                </a:solidFill>
                <a:latin typeface="Consolas"/>
              </a:rPr>
              <a:t>get</a:t>
            </a:r>
          </a:p>
          <a:p>
            <a:r>
              <a:rPr lang="ru-RU" sz="1600" dirty="0">
                <a:solidFill>
                  <a:schemeClr val="tx1"/>
                </a:solidFill>
                <a:latin typeface="Consolas"/>
              </a:rPr>
              <a:t>        </a:t>
            </a:r>
            <a:r>
              <a:rPr lang="ru-RU" sz="1600" dirty="0" smtClean="0">
                <a:solidFill>
                  <a:schemeClr val="tx1"/>
                </a:solidFill>
                <a:latin typeface="Consolas"/>
              </a:rPr>
              <a:t>{</a:t>
            </a:r>
            <a:endParaRPr lang="ru-RU" sz="1600" dirty="0">
              <a:solidFill>
                <a:schemeClr val="tx1"/>
              </a:solidFill>
              <a:latin typeface="Consolas"/>
            </a:endParaRPr>
          </a:p>
          <a:p>
            <a:r>
              <a:rPr lang="en-US" sz="1600" dirty="0">
                <a:solidFill>
                  <a:schemeClr val="tx1"/>
                </a:solidFill>
                <a:latin typeface="Consolas"/>
              </a:rPr>
              <a:t>           </a:t>
            </a:r>
            <a:r>
              <a:rPr lang="en-US" sz="1600" dirty="0" smtClean="0">
                <a:solidFill>
                  <a:schemeClr val="tx1"/>
                </a:solidFill>
                <a:latin typeface="Consolas"/>
              </a:rPr>
              <a:t>if (</a:t>
            </a:r>
            <a:r>
              <a:rPr lang="en-US" sz="1600" dirty="0" err="1" smtClean="0">
                <a:solidFill>
                  <a:schemeClr val="tx1"/>
                </a:solidFill>
                <a:latin typeface="Consolas"/>
              </a:rPr>
              <a:t>currentIndex</a:t>
            </a:r>
            <a:r>
              <a:rPr lang="en-US" sz="1600" dirty="0" smtClean="0">
                <a:solidFill>
                  <a:schemeClr val="tx1"/>
                </a:solidFill>
                <a:latin typeface="Consolas"/>
              </a:rPr>
              <a:t> </a:t>
            </a:r>
            <a:r>
              <a:rPr lang="en-US" sz="1600" dirty="0">
                <a:solidFill>
                  <a:schemeClr val="tx1"/>
                </a:solidFill>
                <a:latin typeface="Consolas"/>
              </a:rPr>
              <a:t>&lt; 0 || </a:t>
            </a:r>
            <a:r>
              <a:rPr lang="en-US" sz="1600" dirty="0" err="1" smtClean="0">
                <a:solidFill>
                  <a:schemeClr val="tx1"/>
                </a:solidFill>
                <a:latin typeface="Consolas"/>
              </a:rPr>
              <a:t>currentIndex</a:t>
            </a:r>
            <a:r>
              <a:rPr lang="en-US" sz="1600" dirty="0" smtClean="0">
                <a:solidFill>
                  <a:schemeClr val="tx1"/>
                </a:solidFill>
                <a:latin typeface="Consolas"/>
              </a:rPr>
              <a:t> </a:t>
            </a:r>
            <a:r>
              <a:rPr lang="en-US" sz="1600" dirty="0">
                <a:solidFill>
                  <a:schemeClr val="tx1"/>
                </a:solidFill>
                <a:latin typeface="Consolas"/>
              </a:rPr>
              <a:t>&gt; </a:t>
            </a:r>
            <a:r>
              <a:rPr lang="en-US" sz="1600" dirty="0" err="1" smtClean="0">
                <a:solidFill>
                  <a:schemeClr val="tx1"/>
                </a:solidFill>
                <a:latin typeface="Consolas"/>
              </a:rPr>
              <a:t>container.Length</a:t>
            </a:r>
            <a:r>
              <a:rPr lang="en-US" sz="1600" dirty="0">
                <a:solidFill>
                  <a:schemeClr val="tx1"/>
                </a:solidFill>
                <a:latin typeface="Consolas"/>
              </a:rPr>
              <a:t>)</a:t>
            </a:r>
          </a:p>
          <a:p>
            <a:r>
              <a:rPr lang="arn-CL" sz="1600" dirty="0">
                <a:solidFill>
                  <a:schemeClr val="tx1"/>
                </a:solidFill>
                <a:latin typeface="Consolas"/>
              </a:rPr>
              <a:t>               </a:t>
            </a:r>
            <a:r>
              <a:rPr lang="arn-CL" sz="1600" dirty="0" smtClean="0">
                <a:solidFill>
                  <a:schemeClr val="tx1"/>
                </a:solidFill>
                <a:latin typeface="Consolas"/>
              </a:rPr>
              <a:t>throw </a:t>
            </a:r>
            <a:r>
              <a:rPr lang="arn-CL" sz="1600" dirty="0">
                <a:solidFill>
                  <a:schemeClr val="tx1"/>
                </a:solidFill>
                <a:latin typeface="Consolas"/>
              </a:rPr>
              <a:t>new InvalidOperationException();</a:t>
            </a:r>
          </a:p>
          <a:p>
            <a:r>
              <a:rPr lang="arn-CL" sz="1600" dirty="0">
                <a:solidFill>
                  <a:schemeClr val="tx1"/>
                </a:solidFill>
                <a:latin typeface="Consolas"/>
              </a:rPr>
              <a:t>           </a:t>
            </a:r>
            <a:r>
              <a:rPr lang="arn-CL" sz="1600" dirty="0" smtClean="0">
                <a:solidFill>
                  <a:schemeClr val="tx1"/>
                </a:solidFill>
                <a:latin typeface="Consolas"/>
              </a:rPr>
              <a:t>return container[currentIndex</a:t>
            </a:r>
            <a:r>
              <a:rPr lang="arn-CL" sz="1600" dirty="0">
                <a:solidFill>
                  <a:schemeClr val="tx1"/>
                </a:solidFill>
                <a:latin typeface="Consolas"/>
              </a:rPr>
              <a:t>];</a:t>
            </a:r>
          </a:p>
          <a:p>
            <a:r>
              <a:rPr lang="ru-RU" sz="1600" dirty="0">
                <a:solidFill>
                  <a:schemeClr val="tx1"/>
                </a:solidFill>
                <a:latin typeface="Consolas"/>
              </a:rPr>
              <a:t>        </a:t>
            </a:r>
            <a:r>
              <a:rPr lang="ru-RU" sz="1600" dirty="0" smtClean="0">
                <a:solidFill>
                  <a:schemeClr val="tx1"/>
                </a:solidFill>
                <a:latin typeface="Consolas"/>
              </a:rPr>
              <a:t>}</a:t>
            </a:r>
            <a:endParaRPr lang="ru-RU" sz="1600" dirty="0">
              <a:solidFill>
                <a:schemeClr val="tx1"/>
              </a:solidFill>
              <a:latin typeface="Consolas"/>
            </a:endParaRPr>
          </a:p>
          <a:p>
            <a:pPr algn="just">
              <a:spcAft>
                <a:spcPts val="0"/>
              </a:spcAft>
            </a:pPr>
            <a:r>
              <a:rPr lang="arn-CL" sz="1600" dirty="0" smtClean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    }</a:t>
            </a:r>
          </a:p>
          <a:p>
            <a:pPr algn="just">
              <a:spcAft>
                <a:spcPts val="0"/>
              </a:spcAft>
            </a:pPr>
            <a:endParaRPr lang="arn-CL" sz="1400" dirty="0">
              <a:latin typeface="Consolas" pitchFamily="49" charset="0"/>
              <a:cs typeface="Consolas" pitchFamily="49" charset="0"/>
            </a:endParaRPr>
          </a:p>
          <a:p>
            <a:pPr algn="just">
              <a:spcAft>
                <a:spcPts val="0"/>
              </a:spcAft>
            </a:pPr>
            <a:endParaRPr lang="arn-CL" sz="1400" dirty="0"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1323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Шаблон проектирования «Итератор»</a:t>
            </a:r>
          </a:p>
        </p:txBody>
      </p:sp>
      <p:sp>
        <p:nvSpPr>
          <p:cNvPr id="5" name="Блок-схема: документ 4"/>
          <p:cNvSpPr/>
          <p:nvPr/>
        </p:nvSpPr>
        <p:spPr bwMode="auto">
          <a:xfrm>
            <a:off x="335280" y="685800"/>
            <a:ext cx="9471660" cy="4572000"/>
          </a:xfrm>
          <a:prstGeom prst="flowChartDocument">
            <a:avLst/>
          </a:prstGeom>
          <a:solidFill>
            <a:schemeClr val="bg1"/>
          </a:solidFill>
          <a:ln>
            <a:headEnd/>
            <a:tailEnd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just">
              <a:spcAft>
                <a:spcPts val="0"/>
              </a:spcAft>
            </a:pPr>
            <a:r>
              <a:rPr lang="arn-CL" sz="1600" dirty="0" smtClean="0">
                <a:latin typeface="Consolas" pitchFamily="49" charset="0"/>
                <a:cs typeface="Consolas" pitchFamily="49" charset="0"/>
              </a:rPr>
              <a:t>    </a:t>
            </a:r>
          </a:p>
          <a:p>
            <a:pPr algn="just">
              <a:spcAft>
                <a:spcPts val="0"/>
              </a:spcAft>
            </a:pPr>
            <a:r>
              <a:rPr lang="arn-CL" sz="1600" dirty="0">
                <a:latin typeface="Consolas" pitchFamily="49" charset="0"/>
                <a:cs typeface="Consolas" pitchFamily="49" charset="0"/>
              </a:rPr>
              <a:t> </a:t>
            </a:r>
            <a:r>
              <a:rPr lang="arn-CL" sz="1600" dirty="0" smtClean="0">
                <a:latin typeface="Consolas" pitchFamily="49" charset="0"/>
                <a:cs typeface="Consolas" pitchFamily="49" charset="0"/>
              </a:rPr>
              <a:t>    </a:t>
            </a:r>
            <a:r>
              <a:rPr lang="arn-CL" sz="1600" b="1" dirty="0" smtClean="0">
                <a:latin typeface="Consolas" pitchFamily="49" charset="0"/>
                <a:cs typeface="Consolas" pitchFamily="49" charset="0"/>
              </a:rPr>
              <a:t>public </a:t>
            </a:r>
            <a:r>
              <a:rPr lang="arn-CL" sz="1600" b="1" dirty="0">
                <a:latin typeface="Consolas" pitchFamily="49" charset="0"/>
                <a:cs typeface="Consolas" pitchFamily="49" charset="0"/>
              </a:rPr>
              <a:t>void Reset</a:t>
            </a:r>
            <a:r>
              <a:rPr lang="arn-CL" sz="1600" b="1" dirty="0" smtClean="0">
                <a:latin typeface="Consolas" pitchFamily="49" charset="0"/>
                <a:cs typeface="Consolas" pitchFamily="49" charset="0"/>
              </a:rPr>
              <a:t>()</a:t>
            </a:r>
            <a:r>
              <a:rPr lang="arn-CL" sz="1600" dirty="0" smtClean="0">
                <a:latin typeface="Consolas" pitchFamily="49" charset="0"/>
                <a:cs typeface="Consolas" pitchFamily="49" charset="0"/>
              </a:rPr>
              <a:t> </a:t>
            </a:r>
          </a:p>
          <a:p>
            <a:pPr algn="just">
              <a:spcAft>
                <a:spcPts val="0"/>
              </a:spcAft>
            </a:pPr>
            <a:r>
              <a:rPr lang="arn-CL" sz="1600" dirty="0">
                <a:latin typeface="Consolas" pitchFamily="49" charset="0"/>
                <a:cs typeface="Consolas" pitchFamily="49" charset="0"/>
              </a:rPr>
              <a:t> </a:t>
            </a:r>
            <a:r>
              <a:rPr lang="arn-CL" sz="1600" dirty="0" smtClean="0">
                <a:latin typeface="Consolas" pitchFamily="49" charset="0"/>
                <a:cs typeface="Consolas" pitchFamily="49" charset="0"/>
              </a:rPr>
              <a:t>    { </a:t>
            </a:r>
          </a:p>
          <a:p>
            <a:pPr algn="just">
              <a:spcAft>
                <a:spcPts val="0"/>
              </a:spcAft>
            </a:pPr>
            <a:r>
              <a:rPr lang="arn-CL" sz="1600" b="1" dirty="0">
                <a:latin typeface="Consolas" pitchFamily="49" charset="0"/>
                <a:cs typeface="Consolas" pitchFamily="49" charset="0"/>
              </a:rPr>
              <a:t> </a:t>
            </a:r>
            <a:r>
              <a:rPr lang="arn-CL" sz="1600" b="1" dirty="0" smtClean="0"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1600" b="1" dirty="0">
                <a:latin typeface="Consolas" pitchFamily="49" charset="0"/>
                <a:cs typeface="Consolas" pitchFamily="49" charset="0"/>
              </a:rPr>
              <a:t>c</a:t>
            </a:r>
            <a:r>
              <a:rPr lang="arn-CL" sz="1600" b="1" dirty="0" smtClean="0">
                <a:latin typeface="Consolas" pitchFamily="49" charset="0"/>
                <a:cs typeface="Consolas" pitchFamily="49" charset="0"/>
              </a:rPr>
              <a:t>urrentIndex </a:t>
            </a:r>
            <a:r>
              <a:rPr lang="arn-CL" sz="1600" b="1" dirty="0">
                <a:latin typeface="Consolas" pitchFamily="49" charset="0"/>
                <a:cs typeface="Consolas" pitchFamily="49" charset="0"/>
              </a:rPr>
              <a:t>= -1</a:t>
            </a:r>
            <a:r>
              <a:rPr lang="arn-CL" sz="1600" b="1" dirty="0" smtClean="0">
                <a:latin typeface="Consolas" pitchFamily="49" charset="0"/>
                <a:cs typeface="Consolas" pitchFamily="49" charset="0"/>
              </a:rPr>
              <a:t>;</a:t>
            </a:r>
          </a:p>
          <a:p>
            <a:pPr algn="just">
              <a:spcAft>
                <a:spcPts val="0"/>
              </a:spcAft>
            </a:pPr>
            <a:r>
              <a:rPr lang="arn-CL" sz="1600" dirty="0">
                <a:latin typeface="Consolas" pitchFamily="49" charset="0"/>
                <a:cs typeface="Consolas" pitchFamily="49" charset="0"/>
              </a:rPr>
              <a:t> </a:t>
            </a:r>
            <a:r>
              <a:rPr lang="arn-CL" sz="1600" dirty="0" smtClean="0">
                <a:latin typeface="Consolas" pitchFamily="49" charset="0"/>
                <a:cs typeface="Consolas" pitchFamily="49" charset="0"/>
              </a:rPr>
              <a:t>    }</a:t>
            </a:r>
            <a:endParaRPr lang="arn-CL" sz="1600" dirty="0">
              <a:latin typeface="Consolas" pitchFamily="49" charset="0"/>
              <a:cs typeface="Consolas" pitchFamily="49" charset="0"/>
            </a:endParaRPr>
          </a:p>
          <a:p>
            <a:pPr algn="just">
              <a:spcAft>
                <a:spcPts val="0"/>
              </a:spcAft>
            </a:pPr>
            <a:endParaRPr lang="arn-CL" sz="1600" dirty="0">
              <a:latin typeface="Consolas" pitchFamily="49" charset="0"/>
              <a:cs typeface="Consolas" pitchFamily="49" charset="0"/>
            </a:endParaRPr>
          </a:p>
          <a:p>
            <a:pPr algn="just">
              <a:spcAft>
                <a:spcPts val="0"/>
              </a:spcAft>
            </a:pPr>
            <a:r>
              <a:rPr lang="arn-CL" sz="1600" dirty="0" smtClean="0">
                <a:latin typeface="Consolas" pitchFamily="49" charset="0"/>
                <a:cs typeface="Consolas" pitchFamily="49" charset="0"/>
              </a:rPr>
              <a:t>     </a:t>
            </a:r>
            <a:r>
              <a:rPr lang="arn-CL" sz="1600" b="1" dirty="0" smtClean="0">
                <a:latin typeface="Consolas" pitchFamily="49" charset="0"/>
                <a:cs typeface="Consolas" pitchFamily="49" charset="0"/>
              </a:rPr>
              <a:t>public </a:t>
            </a:r>
            <a:r>
              <a:rPr lang="arn-CL" sz="1600" b="1" dirty="0">
                <a:latin typeface="Consolas" pitchFamily="49" charset="0"/>
                <a:cs typeface="Consolas" pitchFamily="49" charset="0"/>
              </a:rPr>
              <a:t>bool MoveNext()</a:t>
            </a:r>
          </a:p>
          <a:p>
            <a:pPr algn="just">
              <a:spcAft>
                <a:spcPts val="0"/>
              </a:spcAft>
            </a:pPr>
            <a:r>
              <a:rPr lang="arn-CL" sz="1600" dirty="0" smtClean="0">
                <a:latin typeface="Consolas" pitchFamily="49" charset="0"/>
                <a:cs typeface="Consolas" pitchFamily="49" charset="0"/>
              </a:rPr>
              <a:t>     {</a:t>
            </a:r>
            <a:endParaRPr lang="arn-CL" sz="1600" dirty="0">
              <a:latin typeface="Consolas" pitchFamily="49" charset="0"/>
              <a:cs typeface="Consolas" pitchFamily="49" charset="0"/>
            </a:endParaRPr>
          </a:p>
          <a:p>
            <a:r>
              <a:rPr lang="arn-CL" sz="1600" dirty="0" smtClean="0">
                <a:latin typeface="Consolas" pitchFamily="49" charset="0"/>
                <a:cs typeface="Consolas" pitchFamily="49" charset="0"/>
              </a:rPr>
              <a:t>         </a:t>
            </a:r>
            <a:r>
              <a:rPr lang="arn-CL" sz="1600" dirty="0">
                <a:solidFill>
                  <a:schemeClr val="tx1"/>
                </a:solidFill>
                <a:latin typeface="Consolas"/>
              </a:rPr>
              <a:t>if (_currentIndex &lt; _container.Length)</a:t>
            </a:r>
          </a:p>
          <a:p>
            <a:r>
              <a:rPr lang="ru-RU" sz="1600" dirty="0">
                <a:solidFill>
                  <a:schemeClr val="tx1"/>
                </a:solidFill>
                <a:latin typeface="Consolas"/>
              </a:rPr>
              <a:t>         </a:t>
            </a:r>
            <a:r>
              <a:rPr lang="ru-RU" sz="1600" dirty="0" smtClean="0">
                <a:solidFill>
                  <a:schemeClr val="tx1"/>
                </a:solidFill>
                <a:latin typeface="Consolas"/>
              </a:rPr>
              <a:t>{</a:t>
            </a:r>
            <a:endParaRPr lang="ru-RU" sz="1600" dirty="0">
              <a:solidFill>
                <a:schemeClr val="tx1"/>
              </a:solidFill>
              <a:latin typeface="Consolas"/>
            </a:endParaRPr>
          </a:p>
          <a:p>
            <a:r>
              <a:rPr lang="arn-CL" sz="1600" dirty="0">
                <a:solidFill>
                  <a:schemeClr val="tx1"/>
                </a:solidFill>
                <a:latin typeface="Consolas"/>
              </a:rPr>
              <a:t>             </a:t>
            </a:r>
            <a:r>
              <a:rPr lang="arn-CL" sz="1600" dirty="0" smtClean="0">
                <a:solidFill>
                  <a:schemeClr val="tx1"/>
                </a:solidFill>
                <a:latin typeface="Consolas"/>
              </a:rPr>
              <a:t>currentIndex</a:t>
            </a:r>
            <a:r>
              <a:rPr lang="arn-CL" sz="1600" dirty="0">
                <a:solidFill>
                  <a:schemeClr val="tx1"/>
                </a:solidFill>
                <a:latin typeface="Consolas"/>
              </a:rPr>
              <a:t>++;</a:t>
            </a:r>
          </a:p>
          <a:p>
            <a:r>
              <a:rPr lang="arn-CL" sz="1600" dirty="0">
                <a:solidFill>
                  <a:schemeClr val="tx1"/>
                </a:solidFill>
                <a:latin typeface="Consolas"/>
              </a:rPr>
              <a:t>             </a:t>
            </a:r>
            <a:r>
              <a:rPr lang="arn-CL" sz="1600" dirty="0" smtClean="0">
                <a:solidFill>
                  <a:schemeClr val="tx1"/>
                </a:solidFill>
                <a:latin typeface="Consolas"/>
              </a:rPr>
              <a:t>return </a:t>
            </a:r>
            <a:r>
              <a:rPr lang="arn-CL" sz="1600" dirty="0">
                <a:solidFill>
                  <a:schemeClr val="tx1"/>
                </a:solidFill>
                <a:latin typeface="Consolas"/>
              </a:rPr>
              <a:t>(_currentIndex &lt; _container.Length);</a:t>
            </a:r>
          </a:p>
          <a:p>
            <a:r>
              <a:rPr lang="ru-RU" sz="1600" dirty="0">
                <a:solidFill>
                  <a:schemeClr val="tx1"/>
                </a:solidFill>
                <a:latin typeface="Consolas"/>
              </a:rPr>
              <a:t>         </a:t>
            </a:r>
            <a:r>
              <a:rPr lang="ru-RU" sz="1600" dirty="0" smtClean="0">
                <a:solidFill>
                  <a:schemeClr val="tx1"/>
                </a:solidFill>
                <a:latin typeface="Consolas"/>
              </a:rPr>
              <a:t>}</a:t>
            </a:r>
            <a:endParaRPr lang="ru-RU" sz="1600" dirty="0">
              <a:solidFill>
                <a:schemeClr val="tx1"/>
              </a:solidFill>
              <a:latin typeface="Consolas"/>
            </a:endParaRPr>
          </a:p>
          <a:p>
            <a:r>
              <a:rPr lang="arn-CL" sz="1600" dirty="0">
                <a:solidFill>
                  <a:schemeClr val="tx1"/>
                </a:solidFill>
                <a:latin typeface="Consolas"/>
              </a:rPr>
              <a:t>         </a:t>
            </a:r>
            <a:r>
              <a:rPr lang="arn-CL" sz="1600" dirty="0" smtClean="0">
                <a:solidFill>
                  <a:schemeClr val="tx1"/>
                </a:solidFill>
                <a:latin typeface="Consolas"/>
              </a:rPr>
              <a:t>return </a:t>
            </a:r>
            <a:r>
              <a:rPr lang="arn-CL" sz="1600" dirty="0">
                <a:solidFill>
                  <a:schemeClr val="tx1"/>
                </a:solidFill>
                <a:latin typeface="Consolas"/>
              </a:rPr>
              <a:t>false;</a:t>
            </a:r>
          </a:p>
          <a:p>
            <a:pPr algn="just">
              <a:spcAft>
                <a:spcPts val="0"/>
              </a:spcAft>
            </a:pPr>
            <a:r>
              <a:rPr lang="arn-CL" sz="1600" dirty="0" smtClean="0">
                <a:latin typeface="Consolas" pitchFamily="49" charset="0"/>
                <a:cs typeface="Consolas" pitchFamily="49" charset="0"/>
              </a:rPr>
              <a:t>     }</a:t>
            </a:r>
            <a:endParaRPr lang="arn-CL" sz="1600" dirty="0">
              <a:latin typeface="Consolas" pitchFamily="49" charset="0"/>
              <a:cs typeface="Consolas" pitchFamily="49" charset="0"/>
            </a:endParaRPr>
          </a:p>
          <a:p>
            <a:pPr algn="just">
              <a:spcAft>
                <a:spcPts val="0"/>
              </a:spcAft>
            </a:pPr>
            <a:r>
              <a:rPr lang="arn-CL" sz="1600" dirty="0" smtClean="0">
                <a:latin typeface="Consolas" pitchFamily="49" charset="0"/>
                <a:cs typeface="Consolas" pitchFamily="49" charset="0"/>
              </a:rPr>
              <a:t>}</a:t>
            </a:r>
            <a:endParaRPr lang="ru-RU" sz="1600" dirty="0" err="1" smtClean="0"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4820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Шаблон проектирования «Итератор»</a:t>
            </a:r>
          </a:p>
        </p:txBody>
      </p:sp>
      <p:sp>
        <p:nvSpPr>
          <p:cNvPr id="5" name="Блок-схема: документ 4"/>
          <p:cNvSpPr/>
          <p:nvPr/>
        </p:nvSpPr>
        <p:spPr bwMode="auto">
          <a:xfrm>
            <a:off x="335280" y="685800"/>
            <a:ext cx="9471660" cy="5486400"/>
          </a:xfrm>
          <a:prstGeom prst="flowChartDocument">
            <a:avLst/>
          </a:prstGeom>
          <a:solidFill>
            <a:schemeClr val="bg1"/>
          </a:solidFill>
          <a:ln>
            <a:headEnd/>
            <a:tailEnd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just">
              <a:spcAft>
                <a:spcPts val="0"/>
              </a:spcAft>
            </a:pPr>
            <a:endParaRPr lang="arn-CL" sz="1600" dirty="0" smtClean="0">
              <a:latin typeface="Consolas" pitchFamily="49" charset="0"/>
              <a:cs typeface="Consolas" pitchFamily="49" charset="0"/>
            </a:endParaRPr>
          </a:p>
          <a:p>
            <a:pPr algn="just">
              <a:spcAft>
                <a:spcPts val="0"/>
              </a:spcAft>
            </a:pPr>
            <a:endParaRPr lang="arn-CL" sz="1600" dirty="0">
              <a:latin typeface="Consolas" pitchFamily="49" charset="0"/>
              <a:cs typeface="Consolas" pitchFamily="49" charset="0"/>
            </a:endParaRPr>
          </a:p>
          <a:p>
            <a:pPr algn="just">
              <a:spcAft>
                <a:spcPts val="0"/>
              </a:spcAft>
            </a:pPr>
            <a:r>
              <a:rPr lang="arn-CL" sz="1600" dirty="0" smtClean="0">
                <a:latin typeface="Consolas" pitchFamily="49" charset="0"/>
                <a:cs typeface="Consolas" pitchFamily="49" charset="0"/>
              </a:rPr>
              <a:t>var </a:t>
            </a:r>
            <a:r>
              <a:rPr lang="arn-CL" sz="1600" dirty="0">
                <a:latin typeface="Consolas" pitchFamily="49" charset="0"/>
                <a:cs typeface="Consolas" pitchFamily="49" charset="0"/>
              </a:rPr>
              <a:t>array = new CustomContainer&lt;string</a:t>
            </a:r>
            <a:r>
              <a:rPr lang="arn-CL" sz="1600" dirty="0" smtClean="0">
                <a:latin typeface="Consolas" pitchFamily="49" charset="0"/>
                <a:cs typeface="Consolas" pitchFamily="49" charset="0"/>
              </a:rPr>
              <a:t>&gt;</a:t>
            </a:r>
          </a:p>
          <a:p>
            <a:pPr algn="just">
              <a:spcAft>
                <a:spcPts val="0"/>
              </a:spcAft>
            </a:pPr>
            <a:r>
              <a:rPr lang="arn-CL" sz="1600" dirty="0">
                <a:latin typeface="Consolas" pitchFamily="49" charset="0"/>
                <a:cs typeface="Consolas" pitchFamily="49" charset="0"/>
              </a:rPr>
              <a:t> </a:t>
            </a:r>
            <a:r>
              <a:rPr lang="arn-CL" sz="1600" dirty="0" smtClean="0">
                <a:latin typeface="Consolas" pitchFamily="49" charset="0"/>
                <a:cs typeface="Consolas" pitchFamily="49" charset="0"/>
              </a:rPr>
              <a:t>  (</a:t>
            </a:r>
            <a:r>
              <a:rPr lang="arn-CL" sz="1600" dirty="0">
                <a:latin typeface="Consolas" pitchFamily="49" charset="0"/>
                <a:cs typeface="Consolas" pitchFamily="49" charset="0"/>
              </a:rPr>
              <a:t>new string[] { "one", "two", "three", "four" });</a:t>
            </a:r>
          </a:p>
          <a:p>
            <a:pPr algn="just">
              <a:spcAft>
                <a:spcPts val="0"/>
              </a:spcAft>
            </a:pPr>
            <a:endParaRPr lang="arn-CL" sz="1600" dirty="0">
              <a:latin typeface="Consolas" pitchFamily="49" charset="0"/>
              <a:cs typeface="Consolas" pitchFamily="49" charset="0"/>
            </a:endParaRPr>
          </a:p>
          <a:p>
            <a:pPr algn="just">
              <a:spcAft>
                <a:spcPts val="0"/>
              </a:spcAft>
            </a:pPr>
            <a:r>
              <a:rPr lang="arn-CL" sz="1600" b="1" dirty="0" smtClean="0">
                <a:latin typeface="Consolas" pitchFamily="49" charset="0"/>
                <a:cs typeface="Consolas" pitchFamily="49" charset="0"/>
              </a:rPr>
              <a:t>CustomIterator&lt;string</a:t>
            </a:r>
            <a:r>
              <a:rPr lang="arn-CL" sz="1600" b="1" dirty="0">
                <a:latin typeface="Consolas" pitchFamily="49" charset="0"/>
                <a:cs typeface="Consolas" pitchFamily="49" charset="0"/>
              </a:rPr>
              <a:t>&gt; iterator = array.Iterator();</a:t>
            </a:r>
          </a:p>
          <a:p>
            <a:pPr algn="just">
              <a:spcAft>
                <a:spcPts val="0"/>
              </a:spcAft>
            </a:pPr>
            <a:r>
              <a:rPr lang="arn-CL" sz="1600" dirty="0" smtClean="0">
                <a:latin typeface="Consolas" pitchFamily="49" charset="0"/>
                <a:cs typeface="Consolas" pitchFamily="49" charset="0"/>
              </a:rPr>
              <a:t>while (</a:t>
            </a:r>
            <a:r>
              <a:rPr lang="arn-CL" sz="1600" b="1" dirty="0" smtClean="0">
                <a:latin typeface="Consolas" pitchFamily="49" charset="0"/>
                <a:cs typeface="Consolas" pitchFamily="49" charset="0"/>
              </a:rPr>
              <a:t>iterator.MoveNext</a:t>
            </a:r>
            <a:r>
              <a:rPr lang="arn-CL" sz="1600" b="1" dirty="0">
                <a:latin typeface="Consolas" pitchFamily="49" charset="0"/>
                <a:cs typeface="Consolas" pitchFamily="49" charset="0"/>
              </a:rPr>
              <a:t>()</a:t>
            </a:r>
            <a:r>
              <a:rPr lang="arn-CL" sz="1600" dirty="0">
                <a:latin typeface="Consolas" pitchFamily="49" charset="0"/>
                <a:cs typeface="Consolas" pitchFamily="49" charset="0"/>
              </a:rPr>
              <a:t>)</a:t>
            </a:r>
          </a:p>
          <a:p>
            <a:pPr algn="just">
              <a:spcAft>
                <a:spcPts val="0"/>
              </a:spcAft>
            </a:pPr>
            <a:r>
              <a:rPr lang="arn-CL" sz="1600" dirty="0" smtClean="0">
                <a:latin typeface="Consolas" pitchFamily="49" charset="0"/>
                <a:cs typeface="Consolas" pitchFamily="49" charset="0"/>
              </a:rPr>
              <a:t>{</a:t>
            </a:r>
            <a:endParaRPr lang="arn-CL" sz="1600" dirty="0">
              <a:latin typeface="Consolas" pitchFamily="49" charset="0"/>
              <a:cs typeface="Consolas" pitchFamily="49" charset="0"/>
            </a:endParaRPr>
          </a:p>
          <a:p>
            <a:pPr algn="just">
              <a:spcAft>
                <a:spcPts val="0"/>
              </a:spcAft>
            </a:pPr>
            <a:r>
              <a:rPr lang="arn-CL" sz="1600" dirty="0" smtClean="0">
                <a:latin typeface="Consolas" pitchFamily="49" charset="0"/>
                <a:cs typeface="Consolas" pitchFamily="49" charset="0"/>
              </a:rPr>
              <a:t>    Console.WriteLine(</a:t>
            </a:r>
            <a:r>
              <a:rPr lang="arn-CL" sz="1600" b="1" dirty="0" smtClean="0">
                <a:latin typeface="Consolas" pitchFamily="49" charset="0"/>
                <a:cs typeface="Consolas" pitchFamily="49" charset="0"/>
              </a:rPr>
              <a:t>iterator.Current</a:t>
            </a:r>
            <a:r>
              <a:rPr lang="arn-CL" sz="1600" dirty="0">
                <a:latin typeface="Consolas" pitchFamily="49" charset="0"/>
                <a:cs typeface="Consolas" pitchFamily="49" charset="0"/>
              </a:rPr>
              <a:t>);</a:t>
            </a:r>
          </a:p>
          <a:p>
            <a:pPr algn="just">
              <a:spcAft>
                <a:spcPts val="0"/>
              </a:spcAft>
            </a:pPr>
            <a:r>
              <a:rPr lang="arn-CL" sz="1600" dirty="0" smtClean="0">
                <a:latin typeface="Consolas" pitchFamily="49" charset="0"/>
                <a:cs typeface="Consolas" pitchFamily="49" charset="0"/>
              </a:rPr>
              <a:t>}</a:t>
            </a:r>
            <a:endParaRPr lang="arn-CL" sz="1600" dirty="0">
              <a:latin typeface="Consolas" pitchFamily="49" charset="0"/>
              <a:cs typeface="Consolas" pitchFamily="49" charset="0"/>
            </a:endParaRPr>
          </a:p>
          <a:p>
            <a:pPr algn="just">
              <a:spcAft>
                <a:spcPts val="0"/>
              </a:spcAft>
            </a:pPr>
            <a:r>
              <a:rPr lang="arn-CL" sz="1600" b="1" dirty="0" smtClean="0">
                <a:latin typeface="Consolas" pitchFamily="49" charset="0"/>
                <a:cs typeface="Consolas" pitchFamily="49" charset="0"/>
              </a:rPr>
              <a:t>iterator.Reset</a:t>
            </a:r>
            <a:r>
              <a:rPr lang="arn-CL" sz="1600" b="1" dirty="0">
                <a:latin typeface="Consolas" pitchFamily="49" charset="0"/>
                <a:cs typeface="Consolas" pitchFamily="49" charset="0"/>
              </a:rPr>
              <a:t>();</a:t>
            </a:r>
          </a:p>
          <a:p>
            <a:pPr algn="just">
              <a:spcAft>
                <a:spcPts val="0"/>
              </a:spcAft>
            </a:pPr>
            <a:endParaRPr lang="arn-CL" sz="1600" dirty="0">
              <a:latin typeface="Consolas" pitchFamily="49" charset="0"/>
              <a:cs typeface="Consolas" pitchFamily="49" charset="0"/>
            </a:endParaRPr>
          </a:p>
          <a:p>
            <a:pPr algn="just">
              <a:spcAft>
                <a:spcPts val="0"/>
              </a:spcAft>
            </a:pPr>
            <a:r>
              <a:rPr lang="arn-CL" sz="1600" dirty="0" smtClean="0">
                <a:latin typeface="Consolas" pitchFamily="49" charset="0"/>
                <a:cs typeface="Consolas" pitchFamily="49" charset="0"/>
              </a:rPr>
              <a:t>array </a:t>
            </a:r>
            <a:r>
              <a:rPr lang="arn-CL" sz="1600" dirty="0">
                <a:latin typeface="Consolas" pitchFamily="49" charset="0"/>
                <a:cs typeface="Consolas" pitchFamily="49" charset="0"/>
              </a:rPr>
              <a:t>= new CustomContainer&lt;string</a:t>
            </a:r>
            <a:r>
              <a:rPr lang="arn-CL" sz="1600" dirty="0" smtClean="0">
                <a:latin typeface="Consolas" pitchFamily="49" charset="0"/>
                <a:cs typeface="Consolas" pitchFamily="49" charset="0"/>
              </a:rPr>
              <a:t>&gt;</a:t>
            </a:r>
          </a:p>
          <a:p>
            <a:pPr algn="just">
              <a:spcAft>
                <a:spcPts val="0"/>
              </a:spcAft>
            </a:pPr>
            <a:r>
              <a:rPr lang="arn-CL" sz="1600" dirty="0">
                <a:latin typeface="Consolas" pitchFamily="49" charset="0"/>
                <a:cs typeface="Consolas" pitchFamily="49" charset="0"/>
              </a:rPr>
              <a:t> </a:t>
            </a:r>
            <a:r>
              <a:rPr lang="arn-CL" sz="1600" dirty="0" smtClean="0">
                <a:latin typeface="Consolas" pitchFamily="49" charset="0"/>
                <a:cs typeface="Consolas" pitchFamily="49" charset="0"/>
              </a:rPr>
              <a:t>  (</a:t>
            </a:r>
            <a:r>
              <a:rPr lang="arn-CL" sz="1600" dirty="0">
                <a:latin typeface="Consolas" pitchFamily="49" charset="0"/>
                <a:cs typeface="Consolas" pitchFamily="49" charset="0"/>
              </a:rPr>
              <a:t>new string[] { "one", "two", "three", "four", "five" });</a:t>
            </a:r>
          </a:p>
          <a:p>
            <a:pPr algn="just">
              <a:spcAft>
                <a:spcPts val="0"/>
              </a:spcAft>
            </a:pPr>
            <a:endParaRPr lang="arn-CL" sz="1600" dirty="0" smtClean="0">
              <a:latin typeface="Consolas" pitchFamily="49" charset="0"/>
              <a:cs typeface="Consolas" pitchFamily="49" charset="0"/>
            </a:endParaRPr>
          </a:p>
          <a:p>
            <a:pPr algn="just">
              <a:spcAft>
                <a:spcPts val="0"/>
              </a:spcAft>
            </a:pPr>
            <a:r>
              <a:rPr lang="arn-CL" sz="1600" b="1" dirty="0" smtClean="0">
                <a:latin typeface="Consolas" pitchFamily="49" charset="0"/>
                <a:cs typeface="Consolas" pitchFamily="49" charset="0"/>
              </a:rPr>
              <a:t>iterator </a:t>
            </a:r>
            <a:r>
              <a:rPr lang="arn-CL" sz="1600" b="1" dirty="0">
                <a:latin typeface="Consolas" pitchFamily="49" charset="0"/>
                <a:cs typeface="Consolas" pitchFamily="49" charset="0"/>
              </a:rPr>
              <a:t>= array.Iterator();</a:t>
            </a:r>
          </a:p>
          <a:p>
            <a:pPr algn="just">
              <a:spcAft>
                <a:spcPts val="0"/>
              </a:spcAft>
            </a:pPr>
            <a:r>
              <a:rPr lang="arn-CL" sz="1600" dirty="0" smtClean="0">
                <a:latin typeface="Consolas" pitchFamily="49" charset="0"/>
                <a:cs typeface="Consolas" pitchFamily="49" charset="0"/>
              </a:rPr>
              <a:t>while </a:t>
            </a:r>
            <a:r>
              <a:rPr lang="arn-CL" sz="1600" dirty="0">
                <a:latin typeface="Consolas" pitchFamily="49" charset="0"/>
                <a:cs typeface="Consolas" pitchFamily="49" charset="0"/>
              </a:rPr>
              <a:t>(</a:t>
            </a:r>
            <a:r>
              <a:rPr lang="arn-CL" sz="1600" b="1" dirty="0">
                <a:latin typeface="Consolas" pitchFamily="49" charset="0"/>
                <a:cs typeface="Consolas" pitchFamily="49" charset="0"/>
              </a:rPr>
              <a:t>iterator.MoveNext()</a:t>
            </a:r>
            <a:r>
              <a:rPr lang="arn-CL" sz="1600" dirty="0">
                <a:latin typeface="Consolas" pitchFamily="49" charset="0"/>
                <a:cs typeface="Consolas" pitchFamily="49" charset="0"/>
              </a:rPr>
              <a:t>)</a:t>
            </a:r>
          </a:p>
          <a:p>
            <a:pPr algn="just">
              <a:spcAft>
                <a:spcPts val="0"/>
              </a:spcAft>
            </a:pPr>
            <a:r>
              <a:rPr lang="arn-CL" sz="1600" dirty="0" smtClean="0">
                <a:latin typeface="Consolas" pitchFamily="49" charset="0"/>
                <a:cs typeface="Consolas" pitchFamily="49" charset="0"/>
              </a:rPr>
              <a:t>{</a:t>
            </a:r>
            <a:endParaRPr lang="arn-CL" sz="1600" dirty="0">
              <a:latin typeface="Consolas" pitchFamily="49" charset="0"/>
              <a:cs typeface="Consolas" pitchFamily="49" charset="0"/>
            </a:endParaRPr>
          </a:p>
          <a:p>
            <a:pPr algn="just">
              <a:spcAft>
                <a:spcPts val="0"/>
              </a:spcAft>
            </a:pPr>
            <a:r>
              <a:rPr lang="arn-CL" sz="1600" dirty="0" smtClean="0">
                <a:latin typeface="Consolas" pitchFamily="49" charset="0"/>
                <a:cs typeface="Consolas" pitchFamily="49" charset="0"/>
              </a:rPr>
              <a:t>    Console.WriteLine(</a:t>
            </a:r>
            <a:r>
              <a:rPr lang="arn-CL" sz="1600" b="1" dirty="0" smtClean="0">
                <a:latin typeface="Consolas" pitchFamily="49" charset="0"/>
                <a:cs typeface="Consolas" pitchFamily="49" charset="0"/>
              </a:rPr>
              <a:t>iterator.Current</a:t>
            </a:r>
            <a:r>
              <a:rPr lang="arn-CL" sz="1600" dirty="0">
                <a:latin typeface="Consolas" pitchFamily="49" charset="0"/>
                <a:cs typeface="Consolas" pitchFamily="49" charset="0"/>
              </a:rPr>
              <a:t>);</a:t>
            </a:r>
          </a:p>
          <a:p>
            <a:pPr algn="just">
              <a:spcAft>
                <a:spcPts val="0"/>
              </a:spcAft>
            </a:pPr>
            <a:r>
              <a:rPr lang="arn-CL" sz="1600" dirty="0" smtClean="0">
                <a:latin typeface="Consolas" pitchFamily="49" charset="0"/>
                <a:cs typeface="Consolas" pitchFamily="49" charset="0"/>
              </a:rPr>
              <a:t>}</a:t>
            </a:r>
            <a:endParaRPr lang="arn-CL" sz="1600" dirty="0">
              <a:latin typeface="Consolas" pitchFamily="49" charset="0"/>
              <a:cs typeface="Consolas" pitchFamily="49" charset="0"/>
            </a:endParaRPr>
          </a:p>
          <a:p>
            <a:pPr algn="just">
              <a:spcAft>
                <a:spcPts val="0"/>
              </a:spcAft>
            </a:pPr>
            <a:r>
              <a:rPr lang="arn-CL" sz="1600" b="1" dirty="0" smtClean="0">
                <a:latin typeface="Consolas" pitchFamily="49" charset="0"/>
                <a:cs typeface="Consolas" pitchFamily="49" charset="0"/>
              </a:rPr>
              <a:t>iterator.Reset</a:t>
            </a:r>
            <a:r>
              <a:rPr lang="arn-CL" sz="1600" b="1" dirty="0">
                <a:latin typeface="Consolas" pitchFamily="49" charset="0"/>
                <a:cs typeface="Consolas" pitchFamily="49" charset="0"/>
              </a:rPr>
              <a:t>();</a:t>
            </a:r>
            <a:endParaRPr lang="ru-RU" sz="1600" b="1" dirty="0" err="1" smtClean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" name="Скругленный прямоугольник 2"/>
          <p:cNvSpPr/>
          <p:nvPr/>
        </p:nvSpPr>
        <p:spPr bwMode="auto">
          <a:xfrm>
            <a:off x="7376160" y="4114800"/>
            <a:ext cx="1424940" cy="1600200"/>
          </a:xfrm>
          <a:prstGeom prst="round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>
              <a:spcAft>
                <a:spcPts val="0"/>
              </a:spcAft>
            </a:pPr>
            <a:r>
              <a:rPr lang="en-US" b="1" dirty="0"/>
              <a:t>one</a:t>
            </a:r>
          </a:p>
          <a:p>
            <a:pPr>
              <a:spcAft>
                <a:spcPts val="0"/>
              </a:spcAft>
            </a:pPr>
            <a:r>
              <a:rPr lang="en-US" b="1" dirty="0"/>
              <a:t>two</a:t>
            </a:r>
          </a:p>
          <a:p>
            <a:pPr>
              <a:spcAft>
                <a:spcPts val="0"/>
              </a:spcAft>
            </a:pPr>
            <a:r>
              <a:rPr lang="en-US" b="1" dirty="0"/>
              <a:t>three</a:t>
            </a:r>
          </a:p>
          <a:p>
            <a:pPr>
              <a:spcAft>
                <a:spcPts val="0"/>
              </a:spcAft>
            </a:pPr>
            <a:r>
              <a:rPr lang="en-US" b="1" dirty="0"/>
              <a:t>four</a:t>
            </a:r>
          </a:p>
          <a:p>
            <a:pPr>
              <a:spcAft>
                <a:spcPts val="0"/>
              </a:spcAft>
            </a:pPr>
            <a:r>
              <a:rPr lang="en-US" b="1" dirty="0"/>
              <a:t>five</a:t>
            </a:r>
            <a:endParaRPr lang="ru-RU" b="1" dirty="0" err="1" smtClean="0"/>
          </a:p>
        </p:txBody>
      </p:sp>
      <p:pic>
        <p:nvPicPr>
          <p:cNvPr id="6" name="Picture 72" descr="arrow03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5431421" y="4737322"/>
            <a:ext cx="1746250" cy="3109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Скругленный прямоугольник 6"/>
          <p:cNvSpPr/>
          <p:nvPr/>
        </p:nvSpPr>
        <p:spPr bwMode="auto">
          <a:xfrm>
            <a:off x="7376160" y="1663481"/>
            <a:ext cx="1424940" cy="1600200"/>
          </a:xfrm>
          <a:prstGeom prst="round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>
              <a:spcAft>
                <a:spcPts val="0"/>
              </a:spcAft>
            </a:pPr>
            <a:r>
              <a:rPr lang="en-US" b="1" dirty="0"/>
              <a:t>one</a:t>
            </a:r>
          </a:p>
          <a:p>
            <a:pPr>
              <a:spcAft>
                <a:spcPts val="0"/>
              </a:spcAft>
            </a:pPr>
            <a:r>
              <a:rPr lang="en-US" b="1" dirty="0"/>
              <a:t>two</a:t>
            </a:r>
          </a:p>
          <a:p>
            <a:pPr>
              <a:spcAft>
                <a:spcPts val="0"/>
              </a:spcAft>
            </a:pPr>
            <a:r>
              <a:rPr lang="en-US" b="1" dirty="0"/>
              <a:t>three</a:t>
            </a:r>
          </a:p>
          <a:p>
            <a:pPr>
              <a:spcAft>
                <a:spcPts val="0"/>
              </a:spcAft>
            </a:pPr>
            <a:r>
              <a:rPr lang="en-US" b="1" dirty="0" smtClean="0"/>
              <a:t>four</a:t>
            </a:r>
            <a:endParaRPr lang="en-US" b="1" dirty="0"/>
          </a:p>
        </p:txBody>
      </p:sp>
      <p:pic>
        <p:nvPicPr>
          <p:cNvPr id="8" name="Picture 72" descr="arrow03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5431421" y="2286003"/>
            <a:ext cx="1746250" cy="3109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608000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Шаблон проектирования «Итератор»</a:t>
            </a:r>
          </a:p>
        </p:txBody>
      </p:sp>
      <p:sp>
        <p:nvSpPr>
          <p:cNvPr id="5" name="Блок-схема: документ 4"/>
          <p:cNvSpPr/>
          <p:nvPr/>
        </p:nvSpPr>
        <p:spPr bwMode="auto">
          <a:xfrm>
            <a:off x="335280" y="2057400"/>
            <a:ext cx="9471660" cy="1447800"/>
          </a:xfrm>
          <a:prstGeom prst="flowChartDocument">
            <a:avLst/>
          </a:prstGeom>
          <a:solidFill>
            <a:schemeClr val="bg1"/>
          </a:solidFill>
          <a:ln>
            <a:headEnd/>
            <a:tailEnd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just">
              <a:spcAft>
                <a:spcPts val="0"/>
              </a:spcAft>
            </a:pP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public </a:t>
            </a:r>
            <a:r>
              <a:rPr lang="en-US" sz="1600" dirty="0" err="1" smtClean="0">
                <a:latin typeface="Consolas" pitchFamily="49" charset="0"/>
                <a:cs typeface="Consolas" pitchFamily="49" charset="0"/>
              </a:rPr>
              <a:t>CustomIterator</a:t>
            </a: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&lt;T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&gt; </a:t>
            </a:r>
            <a:r>
              <a:rPr lang="en-US" sz="1600" b="1" dirty="0">
                <a:latin typeface="Consolas" pitchFamily="49" charset="0"/>
                <a:cs typeface="Consolas" pitchFamily="49" charset="0"/>
              </a:rPr>
              <a:t>GetEnumerator(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) </a:t>
            </a:r>
            <a:endParaRPr lang="en-US" sz="1600" dirty="0" smtClean="0">
              <a:latin typeface="Consolas" pitchFamily="49" charset="0"/>
              <a:cs typeface="Consolas" pitchFamily="49" charset="0"/>
            </a:endParaRPr>
          </a:p>
          <a:p>
            <a:pPr algn="just">
              <a:spcAft>
                <a:spcPts val="0"/>
              </a:spcAft>
            </a:pP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{</a:t>
            </a:r>
            <a:endParaRPr lang="en-US" sz="1600" dirty="0">
              <a:latin typeface="Consolas" pitchFamily="49" charset="0"/>
              <a:cs typeface="Consolas" pitchFamily="49" charset="0"/>
            </a:endParaRPr>
          </a:p>
          <a:p>
            <a:pPr algn="just">
              <a:spcAft>
                <a:spcPts val="0"/>
              </a:spcAft>
            </a:pP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    return 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new </a:t>
            </a:r>
            <a:r>
              <a:rPr lang="en-US" sz="1600" dirty="0" err="1">
                <a:latin typeface="Consolas" pitchFamily="49" charset="0"/>
                <a:cs typeface="Consolas" pitchFamily="49" charset="0"/>
              </a:rPr>
              <a:t>CustomIterator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&lt;T&gt;(_container);</a:t>
            </a:r>
          </a:p>
          <a:p>
            <a:pPr algn="just">
              <a:spcAft>
                <a:spcPts val="0"/>
              </a:spcAft>
            </a:pP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}</a:t>
            </a:r>
            <a:endParaRPr lang="ru-RU" sz="1600" dirty="0" err="1" smtClean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" name="Скругленный прямоугольник 2"/>
          <p:cNvSpPr/>
          <p:nvPr/>
        </p:nvSpPr>
        <p:spPr bwMode="auto">
          <a:xfrm>
            <a:off x="335280" y="838200"/>
            <a:ext cx="9471660" cy="1143000"/>
          </a:xfrm>
          <a:prstGeom prst="round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just">
              <a:spcAft>
                <a:spcPts val="1000"/>
              </a:spcAft>
            </a:pPr>
            <a:r>
              <a:rPr lang="ru-RU" dirty="0"/>
              <a:t>Использование паттерна «Итератор» в языке C# </a:t>
            </a:r>
            <a:r>
              <a:rPr lang="en-US" dirty="0" smtClean="0"/>
              <a:t> - </a:t>
            </a:r>
            <a:r>
              <a:rPr lang="ru-RU" dirty="0" smtClean="0"/>
              <a:t>оператор </a:t>
            </a:r>
            <a:r>
              <a:rPr lang="ru-RU" b="1" dirty="0"/>
              <a:t>foreach</a:t>
            </a:r>
            <a:r>
              <a:rPr lang="ru-RU" dirty="0"/>
              <a:t> упрощает работу с итераторами, самостоятельно вызывая </a:t>
            </a:r>
            <a:r>
              <a:rPr lang="ru-RU" b="1" dirty="0"/>
              <a:t>MoveNext</a:t>
            </a:r>
            <a:r>
              <a:rPr lang="ru-RU" dirty="0"/>
              <a:t> до тех пор, пока эта функция не вернет false:</a:t>
            </a:r>
            <a:endParaRPr lang="ru-RU" dirty="0" smtClean="0"/>
          </a:p>
        </p:txBody>
      </p:sp>
      <p:sp>
        <p:nvSpPr>
          <p:cNvPr id="6" name="Блок-схема: документ 5"/>
          <p:cNvSpPr/>
          <p:nvPr/>
        </p:nvSpPr>
        <p:spPr bwMode="auto">
          <a:xfrm>
            <a:off x="344037" y="3733800"/>
            <a:ext cx="9471660" cy="2286000"/>
          </a:xfrm>
          <a:prstGeom prst="flowChartDocument">
            <a:avLst/>
          </a:prstGeom>
          <a:solidFill>
            <a:schemeClr val="bg1"/>
          </a:solidFill>
          <a:ln>
            <a:headEnd/>
            <a:tailEnd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just">
              <a:spcAft>
                <a:spcPts val="0"/>
              </a:spcAft>
            </a:pPr>
            <a:r>
              <a:rPr lang="arn-CL" sz="1600" dirty="0">
                <a:latin typeface="Consolas" pitchFamily="49" charset="0"/>
                <a:cs typeface="Consolas" pitchFamily="49" charset="0"/>
              </a:rPr>
              <a:t>var </a:t>
            </a:r>
            <a:r>
              <a:rPr lang="arn-CL" sz="1600" dirty="0" smtClean="0">
                <a:latin typeface="Consolas" pitchFamily="49" charset="0"/>
                <a:cs typeface="Consolas" pitchFamily="49" charset="0"/>
              </a:rPr>
              <a:t>array </a:t>
            </a:r>
            <a:r>
              <a:rPr lang="arn-CL" sz="1600" dirty="0">
                <a:latin typeface="Consolas" pitchFamily="49" charset="0"/>
                <a:cs typeface="Consolas" pitchFamily="49" charset="0"/>
              </a:rPr>
              <a:t>= new CustomContainer&lt;string&gt;</a:t>
            </a:r>
          </a:p>
          <a:p>
            <a:pPr algn="just">
              <a:spcAft>
                <a:spcPts val="0"/>
              </a:spcAft>
            </a:pPr>
            <a:r>
              <a:rPr lang="arn-CL" sz="1600" dirty="0">
                <a:latin typeface="Consolas" pitchFamily="49" charset="0"/>
                <a:cs typeface="Consolas" pitchFamily="49" charset="0"/>
              </a:rPr>
              <a:t>   (new string[] { "one", "two", "three", "four", "five" });</a:t>
            </a:r>
          </a:p>
          <a:p>
            <a:pPr algn="just">
              <a:spcAft>
                <a:spcPts val="0"/>
              </a:spcAft>
            </a:pPr>
            <a:endParaRPr lang="en-US" sz="1600" dirty="0" smtClean="0">
              <a:latin typeface="Consolas" pitchFamily="49" charset="0"/>
              <a:cs typeface="Consolas" pitchFamily="49" charset="0"/>
            </a:endParaRPr>
          </a:p>
          <a:p>
            <a:pPr algn="just">
              <a:spcAft>
                <a:spcPts val="0"/>
              </a:spcAft>
            </a:pPr>
            <a:r>
              <a:rPr lang="en-US" sz="1600" b="1" dirty="0" smtClean="0">
                <a:latin typeface="Consolas" pitchFamily="49" charset="0"/>
                <a:cs typeface="Consolas" pitchFamily="49" charset="0"/>
              </a:rPr>
              <a:t>foreach </a:t>
            </a:r>
            <a:r>
              <a:rPr lang="en-US" sz="1600" b="1" dirty="0">
                <a:latin typeface="Consolas" pitchFamily="49" charset="0"/>
                <a:cs typeface="Consolas" pitchFamily="49" charset="0"/>
              </a:rPr>
              <a:t>(var temp in array)</a:t>
            </a:r>
          </a:p>
          <a:p>
            <a:pPr algn="just">
              <a:spcAft>
                <a:spcPts val="0"/>
              </a:spcAft>
            </a:pP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{</a:t>
            </a:r>
            <a:endParaRPr lang="en-US" sz="1600" dirty="0">
              <a:latin typeface="Consolas" pitchFamily="49" charset="0"/>
              <a:cs typeface="Consolas" pitchFamily="49" charset="0"/>
            </a:endParaRPr>
          </a:p>
          <a:p>
            <a:pPr algn="just">
              <a:spcAft>
                <a:spcPts val="0"/>
              </a:spcAft>
            </a:pP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     Console.WriteLine(temp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);</a:t>
            </a:r>
          </a:p>
          <a:p>
            <a:pPr algn="just">
              <a:spcAft>
                <a:spcPts val="0"/>
              </a:spcAft>
            </a:pP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}</a:t>
            </a:r>
            <a:endParaRPr lang="ru-RU" sz="1600" dirty="0" err="1" smtClean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Скругленный прямоугольник 6"/>
          <p:cNvSpPr/>
          <p:nvPr/>
        </p:nvSpPr>
        <p:spPr bwMode="auto">
          <a:xfrm>
            <a:off x="5951220" y="4419600"/>
            <a:ext cx="1424940" cy="1600200"/>
          </a:xfrm>
          <a:prstGeom prst="round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>
              <a:spcAft>
                <a:spcPts val="0"/>
              </a:spcAft>
            </a:pPr>
            <a:r>
              <a:rPr lang="en-US" b="1" dirty="0"/>
              <a:t>one</a:t>
            </a:r>
          </a:p>
          <a:p>
            <a:pPr>
              <a:spcAft>
                <a:spcPts val="0"/>
              </a:spcAft>
            </a:pPr>
            <a:r>
              <a:rPr lang="en-US" b="1" dirty="0"/>
              <a:t>two</a:t>
            </a:r>
          </a:p>
          <a:p>
            <a:pPr>
              <a:spcAft>
                <a:spcPts val="0"/>
              </a:spcAft>
            </a:pPr>
            <a:r>
              <a:rPr lang="en-US" b="1" dirty="0"/>
              <a:t>three</a:t>
            </a:r>
          </a:p>
          <a:p>
            <a:pPr>
              <a:spcAft>
                <a:spcPts val="0"/>
              </a:spcAft>
            </a:pPr>
            <a:r>
              <a:rPr lang="en-US" b="1" dirty="0"/>
              <a:t>four</a:t>
            </a:r>
          </a:p>
          <a:p>
            <a:pPr>
              <a:spcAft>
                <a:spcPts val="0"/>
              </a:spcAft>
            </a:pPr>
            <a:r>
              <a:rPr lang="en-US" b="1" dirty="0"/>
              <a:t>five</a:t>
            </a:r>
            <a:endParaRPr lang="ru-RU" b="1" dirty="0" err="1" smtClean="0"/>
          </a:p>
        </p:txBody>
      </p:sp>
      <p:pic>
        <p:nvPicPr>
          <p:cNvPr id="8" name="Picture 72" descr="arrow03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4006481" y="5042122"/>
            <a:ext cx="1746250" cy="3109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494761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Итерация по коллекции</a:t>
            </a:r>
            <a:endParaRPr lang="ru-RU"/>
          </a:p>
        </p:txBody>
      </p:sp>
      <p:sp>
        <p:nvSpPr>
          <p:cNvPr id="4" name="Rounded Rectangle 3"/>
          <p:cNvSpPr/>
          <p:nvPr/>
        </p:nvSpPr>
        <p:spPr bwMode="auto">
          <a:xfrm>
            <a:off x="335280" y="762000"/>
            <a:ext cx="9471660" cy="1219200"/>
          </a:xfrm>
          <a:prstGeom prst="round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just">
              <a:spcAft>
                <a:spcPts val="1000"/>
              </a:spcAft>
            </a:pPr>
            <a:r>
              <a:rPr lang="ru-RU" smtClean="0"/>
              <a:t>Все коллекции реализуют интерфейс ICollection, определяющий метод GetEnumerator, который возвращает объект Enumerator (перечислитель), используемый для быстрого перебора всех элементов в коллекции</a:t>
            </a:r>
          </a:p>
        </p:txBody>
      </p:sp>
      <p:sp>
        <p:nvSpPr>
          <p:cNvPr id="5" name="Flowchart: Document 4"/>
          <p:cNvSpPr/>
          <p:nvPr/>
        </p:nvSpPr>
        <p:spPr bwMode="auto">
          <a:xfrm>
            <a:off x="670560" y="3048000"/>
            <a:ext cx="6370320" cy="1371600"/>
          </a:xfrm>
          <a:prstGeom prst="flowChartDocument">
            <a:avLst/>
          </a:prstGeom>
          <a:solidFill>
            <a:schemeClr val="bg1"/>
          </a:solidFill>
          <a:ln>
            <a:headEnd/>
            <a:tailEnd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ru-RU" sz="1600" smtClean="0">
                <a:latin typeface="Consolas" pitchFamily="49" charset="0"/>
                <a:cs typeface="Consolas" pitchFamily="49" charset="0"/>
              </a:rPr>
              <a:t>foreach(&lt;type&gt; &lt;control_variable&gt; in &lt;collection&gt;)</a:t>
            </a:r>
          </a:p>
          <a:p>
            <a:r>
              <a:rPr lang="ru-RU" sz="1600" smtClean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ru-RU" sz="1600" smtClean="0">
                <a:latin typeface="Consolas" pitchFamily="49" charset="0"/>
                <a:cs typeface="Consolas" pitchFamily="49" charset="0"/>
              </a:rPr>
              <a:t>    &lt;foreach_statement_body&gt;</a:t>
            </a:r>
          </a:p>
          <a:p>
            <a:r>
              <a:rPr lang="ru-RU" sz="1600" smtClean="0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502920" y="2133603"/>
            <a:ext cx="2766060" cy="987493"/>
            <a:chOff x="457200" y="2133600"/>
            <a:chExt cx="2514600" cy="987493"/>
          </a:xfrm>
        </p:grpSpPr>
        <p:sp>
          <p:nvSpPr>
            <p:cNvPr id="7" name="Rounded Rectangle 6"/>
            <p:cNvSpPr/>
            <p:nvPr/>
          </p:nvSpPr>
          <p:spPr bwMode="auto">
            <a:xfrm>
              <a:off x="457200" y="2133600"/>
              <a:ext cx="2514600" cy="533400"/>
            </a:xfrm>
            <a:prstGeom prst="roundRect">
              <a:avLst/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>
                <a:spcAft>
                  <a:spcPts val="1000"/>
                </a:spcAft>
              </a:pPr>
              <a:r>
                <a:rPr lang="ru-RU" smtClean="0"/>
                <a:t>Тип данных коллекции</a:t>
              </a:r>
            </a:p>
          </p:txBody>
        </p:sp>
        <p:pic>
          <p:nvPicPr>
            <p:cNvPr id="8" name="Picture 16" descr="arrow03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 rot="4001573">
              <a:off x="1286607" y="2666241"/>
              <a:ext cx="760376" cy="149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15" name="Group 14"/>
          <p:cNvGrpSpPr/>
          <p:nvPr/>
        </p:nvGrpSpPr>
        <p:grpSpPr>
          <a:xfrm>
            <a:off x="3855720" y="2133600"/>
            <a:ext cx="3268980" cy="1141952"/>
            <a:chOff x="3505200" y="2133600"/>
            <a:chExt cx="2971800" cy="1141952"/>
          </a:xfrm>
        </p:grpSpPr>
        <p:sp>
          <p:nvSpPr>
            <p:cNvPr id="6" name="Rounded Rectangle 5"/>
            <p:cNvSpPr/>
            <p:nvPr/>
          </p:nvSpPr>
          <p:spPr bwMode="auto">
            <a:xfrm>
              <a:off x="3505200" y="2133600"/>
              <a:ext cx="2971800" cy="533400"/>
            </a:xfrm>
            <a:prstGeom prst="roundRect">
              <a:avLst/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>
                <a:spcAft>
                  <a:spcPts val="1000"/>
                </a:spcAft>
              </a:pPr>
              <a:r>
                <a:rPr lang="ru-RU" smtClean="0"/>
                <a:t>Управляющая переменная</a:t>
              </a:r>
            </a:p>
          </p:txBody>
        </p:sp>
        <p:pic>
          <p:nvPicPr>
            <p:cNvPr id="9" name="Picture 16" descr="arrow03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 rot="7865559">
              <a:off x="3410740" y="2695160"/>
              <a:ext cx="970243" cy="1905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0" name="Rounded Rectangle 9"/>
          <p:cNvSpPr/>
          <p:nvPr/>
        </p:nvSpPr>
        <p:spPr bwMode="auto">
          <a:xfrm>
            <a:off x="7459980" y="2209800"/>
            <a:ext cx="2263140" cy="1676400"/>
          </a:xfrm>
          <a:prstGeom prst="round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just">
              <a:spcAft>
                <a:spcPts val="1000"/>
              </a:spcAft>
            </a:pPr>
            <a:r>
              <a:rPr lang="ru-RU" smtClean="0"/>
              <a:t>Область видимости управляющей переменной – оператор foreach</a:t>
            </a:r>
          </a:p>
        </p:txBody>
      </p:sp>
      <p:pic>
        <p:nvPicPr>
          <p:cNvPr id="11" name="Picture 16" descr="arrow03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 rot="9591187">
            <a:off x="5872611" y="3368123"/>
            <a:ext cx="1614361" cy="288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Rounded Rectangle 11"/>
          <p:cNvSpPr/>
          <p:nvPr/>
        </p:nvSpPr>
        <p:spPr bwMode="auto">
          <a:xfrm>
            <a:off x="1927860" y="4648200"/>
            <a:ext cx="7040880" cy="1143000"/>
          </a:xfrm>
          <a:prstGeom prst="round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just">
              <a:spcAft>
                <a:spcPts val="1000"/>
              </a:spcAft>
            </a:pPr>
            <a:r>
              <a:rPr lang="ru-RU" smtClean="0"/>
              <a:t>Управляющая переменная устанавливается по очереди для каждого элемента коллекции, и операторы в теле цикла foreach выполняются для каждого элемента</a:t>
            </a:r>
          </a:p>
        </p:txBody>
      </p:sp>
      <p:pic>
        <p:nvPicPr>
          <p:cNvPr id="13" name="Picture 16" descr="arrow03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 rot="12448942">
            <a:off x="2605088" y="4172396"/>
            <a:ext cx="2196406" cy="3921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622604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Что</a:t>
            </a:r>
            <a:r>
              <a:rPr lang="en-US" dirty="0" smtClean="0"/>
              <a:t> </a:t>
            </a:r>
            <a:r>
              <a:rPr lang="en-US" dirty="0" err="1" smtClean="0"/>
              <a:t>такое</a:t>
            </a:r>
            <a:r>
              <a:rPr lang="en-US" dirty="0" smtClean="0"/>
              <a:t> </a:t>
            </a:r>
            <a:r>
              <a:rPr lang="en-US" dirty="0" err="1" smtClean="0"/>
              <a:t>перечислитель</a:t>
            </a:r>
            <a:r>
              <a:rPr lang="en-US" dirty="0" smtClean="0"/>
              <a:t>?</a:t>
            </a:r>
            <a:endParaRPr lang="ru-RU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1219200"/>
            <a:ext cx="7823303" cy="5410200"/>
          </a:xfrm>
          <a:prstGeom prst="rect">
            <a:avLst/>
          </a:prstGeom>
        </p:spPr>
      </p:pic>
      <p:sp>
        <p:nvSpPr>
          <p:cNvPr id="33" name="Flowchart: Document 4"/>
          <p:cNvSpPr/>
          <p:nvPr/>
        </p:nvSpPr>
        <p:spPr bwMode="auto">
          <a:xfrm>
            <a:off x="304800" y="762000"/>
            <a:ext cx="3886200" cy="838200"/>
          </a:xfrm>
          <a:prstGeom prst="flowChartDocument">
            <a:avLst/>
          </a:prstGeom>
          <a:solidFill>
            <a:schemeClr val="bg1"/>
          </a:solidFill>
          <a:ln>
            <a:headEnd/>
            <a:tailEnd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sz="1600" dirty="0" err="1">
                <a:latin typeface="Consolas"/>
                <a:cs typeface="Consolas"/>
              </a:rPr>
              <a:t>foreach</a:t>
            </a:r>
            <a:r>
              <a:rPr lang="en-US" sz="1600" dirty="0">
                <a:latin typeface="Consolas"/>
                <a:cs typeface="Consolas"/>
              </a:rPr>
              <a:t> (</a:t>
            </a:r>
            <a:r>
              <a:rPr lang="en-US" sz="1600" dirty="0" err="1">
                <a:latin typeface="Consolas"/>
                <a:cs typeface="Consolas"/>
              </a:rPr>
              <a:t>int</a:t>
            </a:r>
            <a:r>
              <a:rPr lang="en-US" sz="1600" dirty="0">
                <a:latin typeface="Consolas"/>
                <a:cs typeface="Consolas"/>
              </a:rPr>
              <a:t> </a:t>
            </a:r>
            <a:r>
              <a:rPr lang="en-US" sz="1600" dirty="0" err="1">
                <a:latin typeface="Consolas"/>
                <a:cs typeface="Consolas"/>
              </a:rPr>
              <a:t>num</a:t>
            </a:r>
            <a:r>
              <a:rPr lang="en-US" sz="1600" dirty="0">
                <a:latin typeface="Consolas"/>
                <a:cs typeface="Consolas"/>
              </a:rPr>
              <a:t> in </a:t>
            </a:r>
            <a:r>
              <a:rPr lang="en-US" sz="1600" dirty="0" err="1">
                <a:latin typeface="Consolas"/>
                <a:cs typeface="Consolas"/>
              </a:rPr>
              <a:t>nums</a:t>
            </a:r>
            <a:r>
              <a:rPr lang="en-US" sz="1600" dirty="0">
                <a:latin typeface="Consolas"/>
                <a:cs typeface="Consolas"/>
              </a:rPr>
              <a:t>) </a:t>
            </a:r>
            <a:endParaRPr lang="ru-RU" sz="1600" dirty="0" smtClean="0">
              <a:latin typeface="Consolas"/>
              <a:cs typeface="Consolas"/>
            </a:endParaRPr>
          </a:p>
          <a:p>
            <a:r>
              <a:rPr lang="ru-RU" sz="1600" dirty="0">
                <a:latin typeface="Consolas"/>
                <a:cs typeface="Consolas"/>
              </a:rPr>
              <a:t>	</a:t>
            </a:r>
            <a:r>
              <a:rPr lang="en-US" sz="1600" dirty="0" smtClean="0">
                <a:latin typeface="Consolas"/>
                <a:cs typeface="Consolas"/>
              </a:rPr>
              <a:t>/</a:t>
            </a:r>
            <a:r>
              <a:rPr lang="en-US" sz="1600" dirty="0">
                <a:latin typeface="Consolas"/>
                <a:cs typeface="Consolas"/>
              </a:rPr>
              <a:t>/ Do something </a:t>
            </a:r>
          </a:p>
        </p:txBody>
      </p:sp>
    </p:spTree>
    <p:extLst>
      <p:ext uri="{BB962C8B-B14F-4D97-AF65-F5344CB8AC3E}">
        <p14:creationId xmlns:p14="http://schemas.microsoft.com/office/powerpoint/2010/main" val="1732318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Почему необходимы обобщения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838200"/>
            <a:ext cx="3429000" cy="200722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900" y="787400"/>
            <a:ext cx="9118600" cy="528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414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Что</a:t>
            </a:r>
            <a:r>
              <a:rPr lang="en-US" dirty="0"/>
              <a:t> </a:t>
            </a:r>
            <a:r>
              <a:rPr lang="en-US" dirty="0" err="1"/>
              <a:t>такое</a:t>
            </a:r>
            <a:r>
              <a:rPr lang="en-US" dirty="0"/>
              <a:t> </a:t>
            </a:r>
            <a:r>
              <a:rPr lang="en-US" dirty="0" err="1"/>
              <a:t>перечислитель</a:t>
            </a:r>
            <a:r>
              <a:rPr lang="en-US"/>
              <a:t>?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1963976" y="762000"/>
            <a:ext cx="6170609" cy="592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71377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Что</a:t>
            </a:r>
            <a:r>
              <a:rPr lang="en-US" dirty="0" smtClean="0"/>
              <a:t> </a:t>
            </a:r>
            <a:r>
              <a:rPr lang="en-US" dirty="0" err="1" smtClean="0"/>
              <a:t>такое</a:t>
            </a:r>
            <a:r>
              <a:rPr lang="en-US" dirty="0" smtClean="0"/>
              <a:t> </a:t>
            </a:r>
            <a:r>
              <a:rPr lang="en-US" dirty="0" err="1" smtClean="0"/>
              <a:t>перечислитель</a:t>
            </a:r>
            <a:r>
              <a:rPr lang="en-US" dirty="0" smtClean="0"/>
              <a:t>?</a:t>
            </a:r>
            <a:endParaRPr lang="ru-RU" dirty="0"/>
          </a:p>
        </p:txBody>
      </p:sp>
      <p:sp>
        <p:nvSpPr>
          <p:cNvPr id="5" name="Flowchart: Document 4"/>
          <p:cNvSpPr/>
          <p:nvPr/>
        </p:nvSpPr>
        <p:spPr bwMode="auto">
          <a:xfrm>
            <a:off x="304800" y="914400"/>
            <a:ext cx="6370320" cy="838200"/>
          </a:xfrm>
          <a:prstGeom prst="flowChartDocument">
            <a:avLst/>
          </a:prstGeom>
          <a:solidFill>
            <a:schemeClr val="bg1"/>
          </a:solidFill>
          <a:ln>
            <a:headEnd/>
            <a:tailEnd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sz="1600" dirty="0" err="1">
                <a:latin typeface="Consolas"/>
                <a:cs typeface="Consolas"/>
              </a:rPr>
              <a:t>foreach</a:t>
            </a:r>
            <a:r>
              <a:rPr lang="en-US" sz="1600" dirty="0">
                <a:latin typeface="Consolas"/>
                <a:cs typeface="Consolas"/>
              </a:rPr>
              <a:t> (</a:t>
            </a:r>
            <a:r>
              <a:rPr lang="en-US" sz="1600" dirty="0" err="1">
                <a:latin typeface="Consolas"/>
                <a:cs typeface="Consolas"/>
              </a:rPr>
              <a:t>int</a:t>
            </a:r>
            <a:r>
              <a:rPr lang="en-US" sz="1600" dirty="0">
                <a:latin typeface="Consolas"/>
                <a:cs typeface="Consolas"/>
              </a:rPr>
              <a:t> </a:t>
            </a:r>
            <a:r>
              <a:rPr lang="en-US" sz="1600" dirty="0" err="1">
                <a:latin typeface="Consolas"/>
                <a:cs typeface="Consolas"/>
              </a:rPr>
              <a:t>num</a:t>
            </a:r>
            <a:r>
              <a:rPr lang="en-US" sz="1600" dirty="0">
                <a:latin typeface="Consolas"/>
                <a:cs typeface="Consolas"/>
              </a:rPr>
              <a:t> in </a:t>
            </a:r>
            <a:r>
              <a:rPr lang="en-US" sz="1600" dirty="0" err="1">
                <a:latin typeface="Consolas"/>
                <a:cs typeface="Consolas"/>
              </a:rPr>
              <a:t>nums</a:t>
            </a:r>
            <a:r>
              <a:rPr lang="en-US" sz="1600" dirty="0">
                <a:latin typeface="Consolas"/>
                <a:cs typeface="Consolas"/>
              </a:rPr>
              <a:t>) // Do something </a:t>
            </a:r>
          </a:p>
        </p:txBody>
      </p:sp>
      <p:sp>
        <p:nvSpPr>
          <p:cNvPr id="6" name="Flowchart: Document 4"/>
          <p:cNvSpPr/>
          <p:nvPr/>
        </p:nvSpPr>
        <p:spPr bwMode="auto">
          <a:xfrm>
            <a:off x="1066800" y="1905000"/>
            <a:ext cx="8686800" cy="3200400"/>
          </a:xfrm>
          <a:prstGeom prst="flowChartDocument">
            <a:avLst/>
          </a:prstGeom>
          <a:solidFill>
            <a:schemeClr val="bg1"/>
          </a:solidFill>
          <a:ln>
            <a:headEnd/>
            <a:tailEnd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sz="1600" dirty="0">
                <a:latin typeface="Consolas"/>
                <a:cs typeface="Consolas"/>
              </a:rPr>
              <a:t>using (</a:t>
            </a:r>
            <a:r>
              <a:rPr lang="en-US" sz="1600" dirty="0" err="1">
                <a:latin typeface="Consolas"/>
                <a:cs typeface="Consolas"/>
              </a:rPr>
              <a:t>var</a:t>
            </a:r>
            <a:r>
              <a:rPr lang="en-US" sz="1600" dirty="0">
                <a:latin typeface="Consolas"/>
                <a:cs typeface="Consolas"/>
              </a:rPr>
              <a:t> e = </a:t>
            </a:r>
            <a:r>
              <a:rPr lang="en-US" sz="1600" dirty="0" err="1">
                <a:latin typeface="Consolas"/>
                <a:cs typeface="Consolas"/>
              </a:rPr>
              <a:t>nums.GetEnumerator</a:t>
            </a:r>
            <a:r>
              <a:rPr lang="en-US" sz="1600" dirty="0">
                <a:latin typeface="Consolas"/>
                <a:cs typeface="Consolas"/>
              </a:rPr>
              <a:t>()) </a:t>
            </a:r>
            <a:endParaRPr lang="ru-RU" sz="1600" dirty="0" smtClean="0">
              <a:latin typeface="Consolas"/>
              <a:cs typeface="Consolas"/>
            </a:endParaRPr>
          </a:p>
          <a:p>
            <a:endParaRPr lang="ru-RU" sz="1600" dirty="0">
              <a:latin typeface="Consolas"/>
              <a:cs typeface="Consolas"/>
            </a:endParaRPr>
          </a:p>
          <a:p>
            <a:r>
              <a:rPr lang="en-US" sz="1600" dirty="0" smtClean="0">
                <a:latin typeface="Consolas"/>
                <a:cs typeface="Consolas"/>
              </a:rPr>
              <a:t>{ </a:t>
            </a:r>
            <a:endParaRPr lang="ru-RU" sz="1600" dirty="0" smtClean="0">
              <a:latin typeface="Consolas"/>
              <a:cs typeface="Consolas"/>
            </a:endParaRPr>
          </a:p>
          <a:p>
            <a:r>
              <a:rPr lang="ru-RU" sz="1600" dirty="0">
                <a:latin typeface="Consolas"/>
                <a:cs typeface="Consolas"/>
              </a:rPr>
              <a:t>	</a:t>
            </a:r>
            <a:r>
              <a:rPr lang="en-US" sz="1600" dirty="0" smtClean="0">
                <a:latin typeface="Consolas"/>
                <a:cs typeface="Consolas"/>
              </a:rPr>
              <a:t>while </a:t>
            </a:r>
            <a:r>
              <a:rPr lang="en-US" sz="1600" dirty="0">
                <a:latin typeface="Consolas"/>
                <a:cs typeface="Consolas"/>
              </a:rPr>
              <a:t>(</a:t>
            </a:r>
            <a:r>
              <a:rPr lang="en-US" sz="1600" dirty="0" err="1">
                <a:latin typeface="Consolas"/>
                <a:cs typeface="Consolas"/>
              </a:rPr>
              <a:t>e.MoveNext</a:t>
            </a:r>
            <a:r>
              <a:rPr lang="en-US" sz="1600" dirty="0">
                <a:latin typeface="Consolas"/>
                <a:cs typeface="Consolas"/>
              </a:rPr>
              <a:t>()) </a:t>
            </a:r>
            <a:endParaRPr lang="ru-RU" sz="1600" dirty="0" smtClean="0">
              <a:latin typeface="Consolas"/>
              <a:cs typeface="Consolas"/>
            </a:endParaRPr>
          </a:p>
          <a:p>
            <a:r>
              <a:rPr lang="ru-RU" sz="1600" dirty="0">
                <a:latin typeface="Consolas"/>
                <a:cs typeface="Consolas"/>
              </a:rPr>
              <a:t>	</a:t>
            </a:r>
            <a:r>
              <a:rPr lang="en-US" sz="1600" dirty="0" smtClean="0">
                <a:latin typeface="Consolas"/>
                <a:cs typeface="Consolas"/>
              </a:rPr>
              <a:t>{ </a:t>
            </a:r>
            <a:endParaRPr lang="en-US" sz="1600" dirty="0">
              <a:latin typeface="Consolas"/>
              <a:cs typeface="Consolas"/>
            </a:endParaRPr>
          </a:p>
          <a:p>
            <a:r>
              <a:rPr lang="ru-RU" sz="1600" dirty="0" smtClean="0">
                <a:latin typeface="Consolas"/>
                <a:cs typeface="Consolas"/>
              </a:rPr>
              <a:t>		</a:t>
            </a:r>
            <a:r>
              <a:rPr lang="en-US" sz="1600" dirty="0" err="1" smtClean="0">
                <a:latin typeface="Consolas"/>
                <a:cs typeface="Consolas"/>
              </a:rPr>
              <a:t>int</a:t>
            </a:r>
            <a:r>
              <a:rPr lang="en-US" sz="1600" dirty="0" smtClean="0">
                <a:latin typeface="Consolas"/>
                <a:cs typeface="Consolas"/>
              </a:rPr>
              <a:t> </a:t>
            </a:r>
            <a:r>
              <a:rPr lang="en-US" sz="1600" dirty="0" err="1">
                <a:latin typeface="Consolas"/>
                <a:cs typeface="Consolas"/>
              </a:rPr>
              <a:t>num</a:t>
            </a:r>
            <a:r>
              <a:rPr lang="en-US" sz="1600" dirty="0">
                <a:latin typeface="Consolas"/>
                <a:cs typeface="Consolas"/>
              </a:rPr>
              <a:t> = </a:t>
            </a:r>
            <a:r>
              <a:rPr lang="en-US" sz="1600" dirty="0" err="1">
                <a:latin typeface="Consolas"/>
                <a:cs typeface="Consolas"/>
              </a:rPr>
              <a:t>e.Current</a:t>
            </a:r>
            <a:r>
              <a:rPr lang="en-US" sz="1600" dirty="0">
                <a:latin typeface="Consolas"/>
                <a:cs typeface="Consolas"/>
              </a:rPr>
              <a:t>; </a:t>
            </a:r>
          </a:p>
          <a:p>
            <a:r>
              <a:rPr lang="ru-RU" sz="1600" dirty="0" smtClean="0">
                <a:latin typeface="Consolas"/>
                <a:cs typeface="Consolas"/>
              </a:rPr>
              <a:t>		</a:t>
            </a:r>
            <a:r>
              <a:rPr lang="en-US" sz="1600" dirty="0" smtClean="0">
                <a:latin typeface="Consolas"/>
                <a:cs typeface="Consolas"/>
              </a:rPr>
              <a:t>/</a:t>
            </a:r>
            <a:r>
              <a:rPr lang="en-US" sz="1600" dirty="0">
                <a:latin typeface="Consolas"/>
                <a:cs typeface="Consolas"/>
              </a:rPr>
              <a:t>/ Do something </a:t>
            </a:r>
            <a:endParaRPr lang="ru-RU" sz="1600" dirty="0" smtClean="0">
              <a:latin typeface="Consolas"/>
              <a:cs typeface="Consolas"/>
            </a:endParaRPr>
          </a:p>
          <a:p>
            <a:r>
              <a:rPr lang="ru-RU" sz="1600" dirty="0" smtClean="0">
                <a:latin typeface="Consolas"/>
                <a:cs typeface="Consolas"/>
              </a:rPr>
              <a:t>	</a:t>
            </a:r>
            <a:r>
              <a:rPr lang="en-US" sz="1600" dirty="0" smtClean="0">
                <a:latin typeface="Consolas"/>
                <a:cs typeface="Consolas"/>
              </a:rPr>
              <a:t>} </a:t>
            </a:r>
          </a:p>
          <a:p>
            <a:r>
              <a:rPr lang="en-US" sz="1600" dirty="0" smtClean="0">
                <a:latin typeface="Consolas"/>
                <a:cs typeface="Consolas"/>
              </a:rPr>
              <a:t>} </a:t>
            </a:r>
            <a:endParaRPr lang="en-US" sz="1600" dirty="0">
              <a:latin typeface="Consolas"/>
              <a:cs typeface="Consolas"/>
            </a:endParaRPr>
          </a:p>
        </p:txBody>
      </p:sp>
      <p:pic>
        <p:nvPicPr>
          <p:cNvPr id="7" name="Picture 16" descr="arrow03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 rot="1734750">
            <a:off x="4377512" y="1801915"/>
            <a:ext cx="2196406" cy="3921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670528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Что такое интерфейс IEnumerable&lt;T&gt;?</a:t>
            </a:r>
            <a:endParaRPr lang="ru-RU"/>
          </a:p>
        </p:txBody>
      </p:sp>
      <p:sp>
        <p:nvSpPr>
          <p:cNvPr id="4" name="Rounded Rectangle 3"/>
          <p:cNvSpPr/>
          <p:nvPr/>
        </p:nvSpPr>
        <p:spPr bwMode="auto">
          <a:xfrm>
            <a:off x="335280" y="762000"/>
            <a:ext cx="9471660" cy="685800"/>
          </a:xfrm>
          <a:prstGeom prst="round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just"/>
            <a:r>
              <a:rPr lang="ru-RU" smtClean="0"/>
              <a:t>Для поддержки перечисления класс коллекция должен реализовывать интерфейс IEnumerable&lt;T&gt;</a:t>
            </a:r>
          </a:p>
        </p:txBody>
      </p:sp>
      <p:sp>
        <p:nvSpPr>
          <p:cNvPr id="5" name="Rounded Rectangle 4"/>
          <p:cNvSpPr/>
          <p:nvPr/>
        </p:nvSpPr>
        <p:spPr bwMode="auto">
          <a:xfrm>
            <a:off x="335280" y="1524000"/>
            <a:ext cx="9471660" cy="914400"/>
          </a:xfrm>
          <a:prstGeom prst="round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just"/>
            <a:r>
              <a:rPr lang="ru-RU" smtClean="0"/>
              <a:t>Интерфейс IEnumerable&lt;T&gt; определяет единственный метод GetEnumerator, который возвращает объект IEnumerator&lt;T&gt;, предоставляющий логику, требуемую оператору foreach</a:t>
            </a:r>
          </a:p>
        </p:txBody>
      </p:sp>
      <p:sp>
        <p:nvSpPr>
          <p:cNvPr id="6" name="Flowchart: Document 5"/>
          <p:cNvSpPr/>
          <p:nvPr/>
        </p:nvSpPr>
        <p:spPr bwMode="auto">
          <a:xfrm>
            <a:off x="335280" y="2514600"/>
            <a:ext cx="6286500" cy="1219200"/>
          </a:xfrm>
          <a:prstGeom prst="flowChartDocument">
            <a:avLst/>
          </a:prstGeom>
          <a:solidFill>
            <a:schemeClr val="bg1"/>
          </a:solidFill>
          <a:ln>
            <a:headEnd/>
            <a:tailEnd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ru-RU" sz="1600" dirty="0" err="1" smtClean="0">
                <a:latin typeface="Consolas" pitchFamily="49" charset="0"/>
                <a:cs typeface="Consolas" pitchFamily="49" charset="0"/>
              </a:rPr>
              <a:t>public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ru-RU" sz="1600" dirty="0" err="1" smtClean="0">
                <a:latin typeface="Consolas" pitchFamily="49" charset="0"/>
                <a:cs typeface="Consolas" pitchFamily="49" charset="0"/>
              </a:rPr>
              <a:t>interface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ru-RU" sz="1600" dirty="0" err="1" smtClean="0">
                <a:latin typeface="Consolas" pitchFamily="49" charset="0"/>
                <a:cs typeface="Consolas" pitchFamily="49" charset="0"/>
              </a:rPr>
              <a:t>IEnumerable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&lt;</a:t>
            </a:r>
            <a:r>
              <a:rPr lang="ru-RU" sz="1600" dirty="0" err="1" smtClean="0">
                <a:latin typeface="Consolas" pitchFamily="49" charset="0"/>
                <a:cs typeface="Consolas" pitchFamily="49" charset="0"/>
              </a:rPr>
              <a:t>out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T&gt; : </a:t>
            </a:r>
            <a:r>
              <a:rPr lang="ru-RU" sz="1600" dirty="0" err="1" smtClean="0">
                <a:latin typeface="Consolas" pitchFamily="49" charset="0"/>
                <a:cs typeface="Consolas" pitchFamily="49" charset="0"/>
              </a:rPr>
              <a:t>IEnumerable</a:t>
            </a:r>
            <a:endParaRPr lang="ru-RU" sz="1600" dirty="0" smtClean="0">
              <a:latin typeface="Consolas" pitchFamily="49" charset="0"/>
              <a:cs typeface="Consolas" pitchFamily="49" charset="0"/>
            </a:endParaRP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en-US" sz="16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   </a:t>
            </a:r>
            <a:r>
              <a:rPr lang="ru-RU" sz="1600" dirty="0" err="1" smtClean="0">
                <a:latin typeface="Consolas" pitchFamily="49" charset="0"/>
                <a:cs typeface="Consolas" pitchFamily="49" charset="0"/>
              </a:rPr>
              <a:t>IEnumerator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&lt;T&gt; </a:t>
            </a:r>
            <a:r>
              <a:rPr lang="ru-RU" sz="1600" dirty="0" err="1" smtClean="0">
                <a:latin typeface="Consolas" pitchFamily="49" charset="0"/>
                <a:cs typeface="Consolas" pitchFamily="49" charset="0"/>
              </a:rPr>
              <a:t>GetEnumerator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();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8" name="Rounded Rectangle 7"/>
          <p:cNvSpPr/>
          <p:nvPr/>
        </p:nvSpPr>
        <p:spPr bwMode="auto">
          <a:xfrm>
            <a:off x="335280" y="3581400"/>
            <a:ext cx="5113020" cy="762000"/>
          </a:xfrm>
          <a:prstGeom prst="round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just"/>
            <a:r>
              <a:rPr lang="ru-RU" dirty="0" smtClean="0"/>
              <a:t>Метод GetEnumerator предлагает для коллекции перечислитель по умолчанию</a:t>
            </a:r>
          </a:p>
        </p:txBody>
      </p:sp>
      <p:sp>
        <p:nvSpPr>
          <p:cNvPr id="9" name="Rounded Rectangle 8"/>
          <p:cNvSpPr/>
          <p:nvPr/>
        </p:nvSpPr>
        <p:spPr bwMode="auto">
          <a:xfrm>
            <a:off x="335280" y="4495800"/>
            <a:ext cx="5113020" cy="1828800"/>
          </a:xfrm>
          <a:prstGeom prst="round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just"/>
            <a:r>
              <a:rPr lang="ru-RU" dirty="0" smtClean="0"/>
              <a:t>В пользовательском классе коллекции можно определить дополнительные перечислители, для этого необходимо предоставить дополнительные методы или свойства для того, чтобы приложения имели доступ к этим перечислителям</a:t>
            </a:r>
          </a:p>
        </p:txBody>
      </p:sp>
      <p:sp>
        <p:nvSpPr>
          <p:cNvPr id="10" name="Rounded Rectangle 9"/>
          <p:cNvSpPr/>
          <p:nvPr/>
        </p:nvSpPr>
        <p:spPr bwMode="auto">
          <a:xfrm>
            <a:off x="5615940" y="4495803"/>
            <a:ext cx="4191000" cy="1828801"/>
          </a:xfrm>
          <a:prstGeom prst="round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just"/>
            <a:r>
              <a:rPr lang="ru-RU" smtClean="0"/>
              <a:t>Для поддержки инициализаторов коллекции, необходимо реализовать в типе интерфейс IEnumerable и определить метод Add</a:t>
            </a:r>
          </a:p>
        </p:txBody>
      </p:sp>
      <p:sp>
        <p:nvSpPr>
          <p:cNvPr id="11" name="Flowchart: Document 6"/>
          <p:cNvSpPr/>
          <p:nvPr/>
        </p:nvSpPr>
        <p:spPr bwMode="auto">
          <a:xfrm>
            <a:off x="5364480" y="3200400"/>
            <a:ext cx="4442460" cy="1219200"/>
          </a:xfrm>
          <a:prstGeom prst="flowChartDocument">
            <a:avLst/>
          </a:prstGeom>
          <a:solidFill>
            <a:schemeClr val="bg1"/>
          </a:solidFill>
          <a:ln>
            <a:headEnd/>
            <a:tailEnd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public interface IEnumerable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{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    IEnumerator GetEnumerator();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}</a:t>
            </a:r>
          </a:p>
        </p:txBody>
      </p:sp>
    </p:spTree>
    <p:extLst>
      <p:ext uri="{BB962C8B-B14F-4D97-AF65-F5344CB8AC3E}">
        <p14:creationId xmlns:p14="http://schemas.microsoft.com/office/powerpoint/2010/main" val="3644689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Что такое интерфейс IEnumerable&lt;T&gt;?</a:t>
            </a:r>
            <a:endParaRPr lang="ru-RU"/>
          </a:p>
        </p:txBody>
      </p:sp>
      <p:sp>
        <p:nvSpPr>
          <p:cNvPr id="4" name="Flowchart: Document 3"/>
          <p:cNvSpPr/>
          <p:nvPr/>
        </p:nvSpPr>
        <p:spPr bwMode="auto">
          <a:xfrm>
            <a:off x="335280" y="762000"/>
            <a:ext cx="5196840" cy="4800600"/>
          </a:xfrm>
          <a:prstGeom prst="flowChartDocument">
            <a:avLst/>
          </a:prstGeom>
          <a:solidFill>
            <a:schemeClr val="bg1"/>
          </a:solidFill>
          <a:ln>
            <a:headEnd/>
            <a:tailEnd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defTabSz="457200">
              <a:lnSpc>
                <a:spcPct val="90000"/>
              </a:lnSpc>
              <a:tabLst>
                <a:tab pos="457200" algn="l"/>
              </a:tabLst>
              <a:defRPr/>
            </a:pPr>
            <a:endParaRPr lang="ru-RU" sz="1400" dirty="0" smtClean="0">
              <a:latin typeface="Consolas" pitchFamily="49" charset="0"/>
              <a:cs typeface="Consolas" pitchFamily="49" charset="0"/>
            </a:endParaRPr>
          </a:p>
          <a:p>
            <a:pPr defTabSz="457200">
              <a:lnSpc>
                <a:spcPct val="90000"/>
              </a:lnSpc>
              <a:tabLst>
                <a:tab pos="457200" algn="l"/>
              </a:tabLst>
              <a:defRPr/>
            </a:pPr>
            <a:endParaRPr lang="ru-RU" sz="1400" dirty="0" smtClean="0">
              <a:latin typeface="Consolas" pitchFamily="49" charset="0"/>
              <a:cs typeface="Consolas" pitchFamily="49" charset="0"/>
            </a:endParaRPr>
          </a:p>
          <a:p>
            <a:pPr defTabSz="457200">
              <a:lnSpc>
                <a:spcPct val="90000"/>
              </a:lnSpc>
              <a:tabLst>
                <a:tab pos="457200" algn="l"/>
              </a:tabLst>
              <a:defRPr/>
            </a:pPr>
            <a:endParaRPr lang="ru-RU" sz="1400" dirty="0" smtClean="0">
              <a:latin typeface="Consolas" pitchFamily="49" charset="0"/>
              <a:cs typeface="Consolas" pitchFamily="49" charset="0"/>
            </a:endParaRPr>
          </a:p>
          <a:p>
            <a:pPr defTabSz="457200">
              <a:lnSpc>
                <a:spcPct val="90000"/>
              </a:lnSpc>
              <a:tabLst>
                <a:tab pos="457200" algn="l"/>
              </a:tabLst>
              <a:defRPr/>
            </a:pPr>
            <a:endParaRPr lang="ru-RU" sz="1400" dirty="0" smtClean="0">
              <a:latin typeface="Consolas" pitchFamily="49" charset="0"/>
              <a:cs typeface="Consolas" pitchFamily="49" charset="0"/>
            </a:endParaRPr>
          </a:p>
          <a:p>
            <a:pPr defTabSz="457200">
              <a:lnSpc>
                <a:spcPct val="90000"/>
              </a:lnSpc>
              <a:tabLst>
                <a:tab pos="457200" algn="l"/>
              </a:tabLst>
              <a:defRPr/>
            </a:pPr>
            <a:r>
              <a:rPr lang="ru-RU" sz="1400" dirty="0" smtClean="0">
                <a:latin typeface="Consolas" pitchFamily="49" charset="0"/>
                <a:cs typeface="Consolas" pitchFamily="49" charset="0"/>
              </a:rPr>
              <a:t>class CustomCollectionClass&lt;T&gt; </a:t>
            </a:r>
            <a:br>
              <a:rPr lang="ru-RU" sz="1400" dirty="0" smtClean="0">
                <a:latin typeface="Consolas" pitchFamily="49" charset="0"/>
                <a:cs typeface="Consolas" pitchFamily="49" charset="0"/>
              </a:rPr>
            </a:br>
            <a:r>
              <a:rPr lang="ru-RU" sz="1400" dirty="0" smtClean="0">
                <a:latin typeface="Consolas" pitchFamily="49" charset="0"/>
                <a:cs typeface="Consolas" pitchFamily="49" charset="0"/>
              </a:rPr>
              <a:t>    : </a:t>
            </a:r>
            <a:r>
              <a:rPr lang="ru-RU" sz="1400" b="1" dirty="0" smtClean="0">
                <a:latin typeface="Consolas" pitchFamily="49" charset="0"/>
                <a:cs typeface="Consolas" pitchFamily="49" charset="0"/>
              </a:rPr>
              <a:t>IEnumerable&lt;T&gt;</a:t>
            </a:r>
          </a:p>
          <a:p>
            <a:pPr defTabSz="457200">
              <a:lnSpc>
                <a:spcPct val="90000"/>
              </a:lnSpc>
              <a:tabLst>
                <a:tab pos="457200" algn="l"/>
              </a:tabLst>
              <a:defRPr/>
            </a:pPr>
            <a:r>
              <a:rPr lang="ru-RU" sz="1400" dirty="0" smtClean="0">
                <a:latin typeface="Consolas" pitchFamily="49" charset="0"/>
                <a:cs typeface="Consolas" pitchFamily="49" charset="0"/>
              </a:rPr>
              <a:t>{ </a:t>
            </a:r>
          </a:p>
          <a:p>
            <a:pPr defTabSz="457200">
              <a:lnSpc>
                <a:spcPct val="90000"/>
              </a:lnSpc>
              <a:tabLst>
                <a:tab pos="457200" algn="l"/>
              </a:tabLst>
              <a:defRPr/>
            </a:pPr>
            <a:r>
              <a:rPr lang="ru-RU" sz="1400" dirty="0" smtClean="0">
                <a:latin typeface="Consolas" pitchFamily="49" charset="0"/>
                <a:cs typeface="Consolas" pitchFamily="49" charset="0"/>
              </a:rPr>
              <a:t>    public </a:t>
            </a:r>
            <a:r>
              <a:rPr lang="ru-RU" sz="1400" b="1" dirty="0" smtClean="0">
                <a:latin typeface="Consolas" pitchFamily="49" charset="0"/>
                <a:cs typeface="Consolas" pitchFamily="49" charset="0"/>
              </a:rPr>
              <a:t>IEnumerator&lt;T&gt;</a:t>
            </a:r>
            <a:r>
              <a:rPr lang="ru-RU" sz="14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ru-RU" sz="1400" b="1" dirty="0" smtClean="0">
                <a:latin typeface="Consolas" pitchFamily="49" charset="0"/>
                <a:cs typeface="Consolas" pitchFamily="49" charset="0"/>
              </a:rPr>
              <a:t>GetEnumerator()</a:t>
            </a:r>
          </a:p>
          <a:p>
            <a:pPr defTabSz="457200">
              <a:lnSpc>
                <a:spcPct val="90000"/>
              </a:lnSpc>
              <a:tabLst>
                <a:tab pos="457200" algn="l"/>
              </a:tabLst>
              <a:defRPr/>
            </a:pPr>
            <a:r>
              <a:rPr lang="ru-RU" sz="1400" dirty="0" smtClean="0">
                <a:latin typeface="Consolas" pitchFamily="49" charset="0"/>
                <a:cs typeface="Consolas" pitchFamily="49" charset="0"/>
              </a:rPr>
              <a:t>    {</a:t>
            </a:r>
          </a:p>
          <a:p>
            <a:pPr defTabSz="457200">
              <a:lnSpc>
                <a:spcPct val="90000"/>
              </a:lnSpc>
              <a:tabLst>
                <a:tab pos="457200" algn="l"/>
              </a:tabLst>
              <a:defRPr/>
            </a:pPr>
            <a:r>
              <a:rPr lang="ru-RU" sz="1400" dirty="0" smtClean="0">
                <a:latin typeface="Consolas" pitchFamily="49" charset="0"/>
                <a:cs typeface="Consolas" pitchFamily="49" charset="0"/>
              </a:rPr>
              <a:t>        ...</a:t>
            </a:r>
          </a:p>
          <a:p>
            <a:pPr defTabSz="457200">
              <a:lnSpc>
                <a:spcPct val="90000"/>
              </a:lnSpc>
              <a:tabLst>
                <a:tab pos="457200" algn="l"/>
              </a:tabLst>
              <a:defRPr/>
            </a:pPr>
            <a:r>
              <a:rPr lang="ru-RU" sz="1400" dirty="0" smtClean="0">
                <a:latin typeface="Consolas" pitchFamily="49" charset="0"/>
                <a:cs typeface="Consolas" pitchFamily="49" charset="0"/>
              </a:rPr>
              <a:t>    }</a:t>
            </a:r>
          </a:p>
          <a:p>
            <a:pPr defTabSz="457200">
              <a:lnSpc>
                <a:spcPct val="90000"/>
              </a:lnSpc>
              <a:tabLst>
                <a:tab pos="457200" algn="l"/>
              </a:tabLst>
              <a:defRPr/>
            </a:pPr>
            <a:r>
              <a:rPr lang="ru-RU" sz="1400" dirty="0" smtClean="0">
                <a:latin typeface="Consolas" pitchFamily="49" charset="0"/>
                <a:cs typeface="Consolas" pitchFamily="49" charset="0"/>
              </a:rPr>
              <a:t>  </a:t>
            </a:r>
          </a:p>
          <a:p>
            <a:pPr defTabSz="457200">
              <a:lnSpc>
                <a:spcPct val="90000"/>
              </a:lnSpc>
              <a:tabLst>
                <a:tab pos="457200" algn="l"/>
              </a:tabLst>
              <a:defRPr/>
            </a:pPr>
            <a:r>
              <a:rPr lang="ru-RU" sz="1400" dirty="0" smtClean="0">
                <a:latin typeface="Consolas" pitchFamily="49" charset="0"/>
                <a:cs typeface="Consolas" pitchFamily="49" charset="0"/>
              </a:rPr>
              <a:t>    </a:t>
            </a:r>
            <a:r>
              <a:rPr lang="ru-RU" sz="1400" b="1" dirty="0" smtClean="0">
                <a:latin typeface="Consolas" pitchFamily="49" charset="0"/>
                <a:cs typeface="Consolas" pitchFamily="49" charset="0"/>
              </a:rPr>
              <a:t>IEnumerator </a:t>
            </a:r>
            <a:r>
              <a:rPr lang="ru-RU" sz="1400" b="1" dirty="0" err="1" smtClean="0">
                <a:latin typeface="Consolas" pitchFamily="49" charset="0"/>
                <a:cs typeface="Consolas" pitchFamily="49" charset="0"/>
              </a:rPr>
              <a:t>IEnumerable.GetEnumerator</a:t>
            </a:r>
            <a:r>
              <a:rPr lang="ru-RU" sz="1400" b="1" dirty="0" smtClean="0">
                <a:latin typeface="Consolas" pitchFamily="49" charset="0"/>
                <a:cs typeface="Consolas" pitchFamily="49" charset="0"/>
              </a:rPr>
              <a:t>()</a:t>
            </a:r>
          </a:p>
          <a:p>
            <a:pPr defTabSz="457200">
              <a:lnSpc>
                <a:spcPct val="90000"/>
              </a:lnSpc>
              <a:tabLst>
                <a:tab pos="457200" algn="l"/>
              </a:tabLst>
              <a:defRPr/>
            </a:pPr>
            <a:r>
              <a:rPr lang="ru-RU" sz="1400" dirty="0" smtClean="0">
                <a:latin typeface="Consolas" pitchFamily="49" charset="0"/>
                <a:cs typeface="Consolas" pitchFamily="49" charset="0"/>
              </a:rPr>
              <a:t>    {</a:t>
            </a:r>
          </a:p>
          <a:p>
            <a:pPr defTabSz="457200">
              <a:lnSpc>
                <a:spcPct val="90000"/>
              </a:lnSpc>
              <a:tabLst>
                <a:tab pos="457200" algn="l"/>
              </a:tabLst>
              <a:defRPr/>
            </a:pPr>
            <a:r>
              <a:rPr lang="ru-RU" sz="1400" dirty="0" smtClean="0">
                <a:latin typeface="Consolas" pitchFamily="49" charset="0"/>
                <a:cs typeface="Consolas" pitchFamily="49" charset="0"/>
              </a:rPr>
              <a:t>        throw new NotImplementedException();</a:t>
            </a:r>
          </a:p>
          <a:p>
            <a:pPr defTabSz="457200">
              <a:lnSpc>
                <a:spcPct val="90000"/>
              </a:lnSpc>
              <a:tabLst>
                <a:tab pos="457200" algn="l"/>
              </a:tabLst>
              <a:defRPr/>
            </a:pPr>
            <a:r>
              <a:rPr lang="ru-RU" sz="1400" dirty="0" smtClean="0">
                <a:latin typeface="Consolas" pitchFamily="49" charset="0"/>
                <a:cs typeface="Consolas" pitchFamily="49" charset="0"/>
              </a:rPr>
              <a:t>    }</a:t>
            </a:r>
          </a:p>
          <a:p>
            <a:pPr defTabSz="457200">
              <a:lnSpc>
                <a:spcPct val="90000"/>
              </a:lnSpc>
              <a:tabLst>
                <a:tab pos="457200" algn="l"/>
              </a:tabLst>
              <a:defRPr/>
            </a:pPr>
            <a:r>
              <a:rPr lang="ru-RU" sz="1400" dirty="0" smtClean="0">
                <a:latin typeface="Consolas" pitchFamily="49" charset="0"/>
                <a:cs typeface="Consolas" pitchFamily="49" charset="0"/>
              </a:rPr>
              <a:t>     </a:t>
            </a:r>
          </a:p>
          <a:p>
            <a:pPr defTabSz="457200">
              <a:lnSpc>
                <a:spcPct val="90000"/>
              </a:lnSpc>
              <a:tabLst>
                <a:tab pos="457200" algn="l"/>
              </a:tabLst>
              <a:defRPr/>
            </a:pPr>
            <a:r>
              <a:rPr lang="ru-RU" sz="1400" dirty="0" smtClean="0">
                <a:latin typeface="Consolas" pitchFamily="49" charset="0"/>
                <a:cs typeface="Consolas" pitchFamily="49" charset="0"/>
              </a:rPr>
              <a:t>    // </a:t>
            </a:r>
            <a:r>
              <a:rPr lang="ru-RU" sz="1400" dirty="0" err="1" smtClean="0">
                <a:latin typeface="Consolas" pitchFamily="49" charset="0"/>
                <a:cs typeface="Consolas" pitchFamily="49" charset="0"/>
              </a:rPr>
              <a:t>Additional</a:t>
            </a:r>
            <a:r>
              <a:rPr lang="ru-RU" sz="14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ru-RU" sz="1400" dirty="0" err="1" smtClean="0">
                <a:latin typeface="Consolas" pitchFamily="49" charset="0"/>
                <a:cs typeface="Consolas" pitchFamily="49" charset="0"/>
              </a:rPr>
              <a:t>enumerators</a:t>
            </a:r>
            <a:r>
              <a:rPr lang="ru-RU" sz="1400" dirty="0" smtClean="0">
                <a:latin typeface="Consolas" pitchFamily="49" charset="0"/>
                <a:cs typeface="Consolas" pitchFamily="49" charset="0"/>
              </a:rPr>
              <a:t> return </a:t>
            </a:r>
            <a:br>
              <a:rPr lang="ru-RU" sz="1400" dirty="0" smtClean="0">
                <a:latin typeface="Consolas" pitchFamily="49" charset="0"/>
                <a:cs typeface="Consolas" pitchFamily="49" charset="0"/>
              </a:rPr>
            </a:br>
            <a:r>
              <a:rPr lang="ru-RU" sz="1400" dirty="0" smtClean="0">
                <a:latin typeface="Consolas" pitchFamily="49" charset="0"/>
                <a:cs typeface="Consolas" pitchFamily="49" charset="0"/>
              </a:rPr>
              <a:t>    // </a:t>
            </a:r>
            <a:r>
              <a:rPr lang="ru-RU" sz="1400" dirty="0" err="1" smtClean="0">
                <a:latin typeface="Consolas" pitchFamily="49" charset="0"/>
                <a:cs typeface="Consolas" pitchFamily="49" charset="0"/>
              </a:rPr>
              <a:t>instances</a:t>
            </a:r>
            <a:r>
              <a:rPr lang="ru-RU" sz="14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ru-RU" sz="1400" dirty="0" err="1" smtClean="0">
                <a:latin typeface="Consolas" pitchFamily="49" charset="0"/>
                <a:cs typeface="Consolas" pitchFamily="49" charset="0"/>
              </a:rPr>
              <a:t>of</a:t>
            </a:r>
            <a:r>
              <a:rPr lang="ru-RU" sz="14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ru-RU" sz="1400" dirty="0" err="1" smtClean="0">
                <a:latin typeface="Consolas" pitchFamily="49" charset="0"/>
                <a:cs typeface="Consolas" pitchFamily="49" charset="0"/>
              </a:rPr>
              <a:t>the</a:t>
            </a:r>
            <a:r>
              <a:rPr lang="ru-RU" sz="1400" dirty="0" smtClean="0">
                <a:latin typeface="Consolas" pitchFamily="49" charset="0"/>
                <a:cs typeface="Consolas" pitchFamily="49" charset="0"/>
              </a:rPr>
              <a:t> IEnumerable&lt;T&gt;     </a:t>
            </a:r>
            <a:br>
              <a:rPr lang="ru-RU" sz="1400" dirty="0" smtClean="0">
                <a:latin typeface="Consolas" pitchFamily="49" charset="0"/>
                <a:cs typeface="Consolas" pitchFamily="49" charset="0"/>
              </a:rPr>
            </a:br>
            <a:r>
              <a:rPr lang="ru-RU" sz="1400" dirty="0" smtClean="0">
                <a:latin typeface="Consolas" pitchFamily="49" charset="0"/>
                <a:cs typeface="Consolas" pitchFamily="49" charset="0"/>
              </a:rPr>
              <a:t>    // interface.    </a:t>
            </a:r>
          </a:p>
          <a:p>
            <a:pPr defTabSz="457200">
              <a:lnSpc>
                <a:spcPct val="90000"/>
              </a:lnSpc>
              <a:tabLst>
                <a:tab pos="457200" algn="l"/>
              </a:tabLst>
              <a:defRPr/>
            </a:pPr>
            <a:r>
              <a:rPr lang="ru-RU" sz="1400" b="1" dirty="0" smtClean="0">
                <a:latin typeface="Consolas" pitchFamily="49" charset="0"/>
                <a:cs typeface="Consolas" pitchFamily="49" charset="0"/>
              </a:rPr>
              <a:t>    public IEnumerable&lt;T&gt;  Backwards()</a:t>
            </a:r>
          </a:p>
          <a:p>
            <a:pPr defTabSz="457200">
              <a:lnSpc>
                <a:spcPct val="90000"/>
              </a:lnSpc>
              <a:tabLst>
                <a:tab pos="457200" algn="l"/>
              </a:tabLst>
              <a:defRPr/>
            </a:pPr>
            <a:r>
              <a:rPr lang="ru-RU" sz="1400" dirty="0" smtClean="0">
                <a:latin typeface="Consolas" pitchFamily="49" charset="0"/>
                <a:cs typeface="Consolas" pitchFamily="49" charset="0"/>
              </a:rPr>
              <a:t>    {</a:t>
            </a:r>
          </a:p>
          <a:p>
            <a:pPr defTabSz="457200">
              <a:lnSpc>
                <a:spcPct val="90000"/>
              </a:lnSpc>
              <a:tabLst>
                <a:tab pos="457200" algn="l"/>
              </a:tabLst>
              <a:defRPr/>
            </a:pPr>
            <a:r>
              <a:rPr lang="ru-RU" sz="1400" dirty="0" smtClean="0">
                <a:latin typeface="Consolas" pitchFamily="49" charset="0"/>
                <a:cs typeface="Consolas" pitchFamily="49" charset="0"/>
              </a:rPr>
              <a:t>        ...</a:t>
            </a:r>
          </a:p>
          <a:p>
            <a:pPr defTabSz="457200">
              <a:lnSpc>
                <a:spcPct val="90000"/>
              </a:lnSpc>
              <a:tabLst>
                <a:tab pos="457200" algn="l"/>
              </a:tabLst>
              <a:defRPr/>
            </a:pPr>
            <a:r>
              <a:rPr lang="ru-RU" sz="1400" dirty="0" smtClean="0">
                <a:latin typeface="Consolas" pitchFamily="49" charset="0"/>
                <a:cs typeface="Consolas" pitchFamily="49" charset="0"/>
              </a:rPr>
              <a:t>    }</a:t>
            </a:r>
          </a:p>
          <a:p>
            <a:pPr defTabSz="457200">
              <a:lnSpc>
                <a:spcPct val="90000"/>
              </a:lnSpc>
              <a:tabLst>
                <a:tab pos="457200" algn="l"/>
              </a:tabLst>
              <a:defRPr/>
            </a:pPr>
            <a:r>
              <a:rPr lang="ru-RU" sz="1400" dirty="0" smtClean="0">
                <a:latin typeface="Consolas" pitchFamily="49" charset="0"/>
                <a:cs typeface="Consolas" pitchFamily="49" charset="0"/>
              </a:rPr>
              <a:t>    ...</a:t>
            </a:r>
          </a:p>
          <a:p>
            <a:pPr defTabSz="457200">
              <a:lnSpc>
                <a:spcPct val="90000"/>
              </a:lnSpc>
              <a:tabLst>
                <a:tab pos="457200" algn="l"/>
              </a:tabLst>
              <a:defRPr/>
            </a:pPr>
            <a:r>
              <a:rPr lang="ru-RU" sz="1400" dirty="0" smtClean="0">
                <a:latin typeface="Consolas" pitchFamily="49" charset="0"/>
                <a:cs typeface="Consolas" pitchFamily="49" charset="0"/>
              </a:rPr>
              <a:t>}</a:t>
            </a:r>
            <a:endParaRPr lang="ru-RU" sz="14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" name="Flowchart: Document 4"/>
          <p:cNvSpPr/>
          <p:nvPr/>
        </p:nvSpPr>
        <p:spPr bwMode="auto">
          <a:xfrm>
            <a:off x="5196840" y="838200"/>
            <a:ext cx="4610100" cy="3733800"/>
          </a:xfrm>
          <a:prstGeom prst="flowChartDocument">
            <a:avLst/>
          </a:prstGeom>
          <a:solidFill>
            <a:schemeClr val="bg1"/>
          </a:solidFill>
          <a:ln>
            <a:headEnd/>
            <a:tailEnd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endParaRPr lang="ru-RU" sz="1400" dirty="0" smtClean="0">
              <a:latin typeface="Consolas" pitchFamily="49" charset="0"/>
              <a:cs typeface="Consolas" pitchFamily="49" charset="0"/>
            </a:endParaRPr>
          </a:p>
          <a:p>
            <a:endParaRPr lang="ru-RU" sz="1400" dirty="0" smtClean="0">
              <a:latin typeface="Consolas" pitchFamily="49" charset="0"/>
              <a:cs typeface="Consolas" pitchFamily="49" charset="0"/>
            </a:endParaRPr>
          </a:p>
          <a:p>
            <a:endParaRPr lang="ru-RU" sz="1400" dirty="0" smtClean="0">
              <a:latin typeface="Consolas" pitchFamily="49" charset="0"/>
              <a:cs typeface="Consolas" pitchFamily="49" charset="0"/>
            </a:endParaRPr>
          </a:p>
          <a:p>
            <a:endParaRPr lang="ru-RU" sz="1400" dirty="0" smtClean="0">
              <a:latin typeface="Consolas" pitchFamily="49" charset="0"/>
              <a:cs typeface="Consolas" pitchFamily="49" charset="0"/>
            </a:endParaRPr>
          </a:p>
          <a:p>
            <a:r>
              <a:rPr lang="ru-RU" sz="1400" dirty="0" smtClean="0">
                <a:latin typeface="Consolas" pitchFamily="49" charset="0"/>
                <a:cs typeface="Consolas" pitchFamily="49" charset="0"/>
              </a:rPr>
              <a:t>CustomCollectionClass&lt;int&gt; </a:t>
            </a:r>
            <a:r>
              <a:rPr lang="ru-RU" sz="1400" dirty="0" err="1" smtClean="0">
                <a:latin typeface="Consolas" pitchFamily="49" charset="0"/>
                <a:cs typeface="Consolas" pitchFamily="49" charset="0"/>
              </a:rPr>
              <a:t>intCollection</a:t>
            </a:r>
            <a:r>
              <a:rPr lang="ru-RU" sz="1400" dirty="0" smtClean="0">
                <a:latin typeface="Consolas" pitchFamily="49" charset="0"/>
                <a:cs typeface="Consolas" pitchFamily="49" charset="0"/>
              </a:rPr>
              <a:t> = new CustomCollectionClass&lt;int&gt;();</a:t>
            </a:r>
          </a:p>
          <a:p>
            <a:endParaRPr lang="ru-RU" sz="1400" dirty="0" smtClean="0">
              <a:latin typeface="Consolas" pitchFamily="49" charset="0"/>
              <a:cs typeface="Consolas" pitchFamily="49" charset="0"/>
            </a:endParaRPr>
          </a:p>
          <a:p>
            <a:r>
              <a:rPr lang="ru-RU" sz="1400" dirty="0" err="1" smtClean="0">
                <a:latin typeface="Consolas" pitchFamily="49" charset="0"/>
                <a:cs typeface="Consolas" pitchFamily="49" charset="0"/>
              </a:rPr>
              <a:t>intCollection.Add</a:t>
            </a:r>
            <a:r>
              <a:rPr lang="ru-RU" sz="1400" dirty="0" smtClean="0">
                <a:latin typeface="Consolas" pitchFamily="49" charset="0"/>
                <a:cs typeface="Consolas" pitchFamily="49" charset="0"/>
              </a:rPr>
              <a:t>(3);</a:t>
            </a:r>
          </a:p>
          <a:p>
            <a:r>
              <a:rPr lang="ru-RU" sz="1400" dirty="0" err="1" smtClean="0">
                <a:latin typeface="Consolas" pitchFamily="49" charset="0"/>
                <a:cs typeface="Consolas" pitchFamily="49" charset="0"/>
              </a:rPr>
              <a:t>intCollection.Add</a:t>
            </a:r>
            <a:r>
              <a:rPr lang="ru-RU" sz="1400" dirty="0" smtClean="0">
                <a:latin typeface="Consolas" pitchFamily="49" charset="0"/>
                <a:cs typeface="Consolas" pitchFamily="49" charset="0"/>
              </a:rPr>
              <a:t>(5);</a:t>
            </a:r>
          </a:p>
          <a:p>
            <a:r>
              <a:rPr lang="ru-RU" sz="1400" dirty="0" err="1" smtClean="0">
                <a:latin typeface="Consolas" pitchFamily="49" charset="0"/>
                <a:cs typeface="Consolas" pitchFamily="49" charset="0"/>
              </a:rPr>
              <a:t>intCollection.Add</a:t>
            </a:r>
            <a:r>
              <a:rPr lang="ru-RU" sz="1400" dirty="0" smtClean="0">
                <a:latin typeface="Consolas" pitchFamily="49" charset="0"/>
                <a:cs typeface="Consolas" pitchFamily="49" charset="0"/>
              </a:rPr>
              <a:t>(8);</a:t>
            </a:r>
          </a:p>
          <a:p>
            <a:r>
              <a:rPr lang="ru-RU" sz="1400" dirty="0" err="1" smtClean="0">
                <a:latin typeface="Consolas" pitchFamily="49" charset="0"/>
                <a:cs typeface="Consolas" pitchFamily="49" charset="0"/>
              </a:rPr>
              <a:t>intCollection.Add</a:t>
            </a:r>
            <a:r>
              <a:rPr lang="ru-RU" sz="1400" dirty="0" smtClean="0">
                <a:latin typeface="Consolas" pitchFamily="49" charset="0"/>
                <a:cs typeface="Consolas" pitchFamily="49" charset="0"/>
              </a:rPr>
              <a:t>(2);</a:t>
            </a:r>
          </a:p>
          <a:p>
            <a:r>
              <a:rPr lang="ru-RU" sz="1400" dirty="0" err="1" smtClean="0">
                <a:latin typeface="Consolas" pitchFamily="49" charset="0"/>
                <a:cs typeface="Consolas" pitchFamily="49" charset="0"/>
              </a:rPr>
              <a:t>intCollection.Add</a:t>
            </a:r>
            <a:r>
              <a:rPr lang="ru-RU" sz="1400" dirty="0" smtClean="0">
                <a:latin typeface="Consolas" pitchFamily="49" charset="0"/>
                <a:cs typeface="Consolas" pitchFamily="49" charset="0"/>
              </a:rPr>
              <a:t>(9);</a:t>
            </a:r>
          </a:p>
          <a:p>
            <a:r>
              <a:rPr lang="ru-RU" sz="1400" dirty="0" err="1" smtClean="0">
                <a:latin typeface="Consolas" pitchFamily="49" charset="0"/>
                <a:cs typeface="Consolas" pitchFamily="49" charset="0"/>
              </a:rPr>
              <a:t>intCollection.Add</a:t>
            </a:r>
            <a:r>
              <a:rPr lang="ru-RU" sz="1400" dirty="0" smtClean="0">
                <a:latin typeface="Consolas" pitchFamily="49" charset="0"/>
                <a:cs typeface="Consolas" pitchFamily="49" charset="0"/>
              </a:rPr>
              <a:t>(1);</a:t>
            </a:r>
          </a:p>
          <a:p>
            <a:r>
              <a:rPr lang="ru-RU" sz="1400" dirty="0" err="1" smtClean="0">
                <a:latin typeface="Consolas" pitchFamily="49" charset="0"/>
                <a:cs typeface="Consolas" pitchFamily="49" charset="0"/>
              </a:rPr>
              <a:t>intCollection.Add</a:t>
            </a:r>
            <a:r>
              <a:rPr lang="ru-RU" sz="1400" dirty="0" smtClean="0">
                <a:latin typeface="Consolas" pitchFamily="49" charset="0"/>
                <a:cs typeface="Consolas" pitchFamily="49" charset="0"/>
              </a:rPr>
              <a:t>(0);</a:t>
            </a:r>
          </a:p>
          <a:p>
            <a:r>
              <a:rPr lang="ru-RU" sz="1400" dirty="0" smtClean="0">
                <a:latin typeface="Consolas" pitchFamily="49" charset="0"/>
                <a:cs typeface="Consolas" pitchFamily="49" charset="0"/>
              </a:rPr>
              <a:t> </a:t>
            </a:r>
          </a:p>
          <a:p>
            <a:r>
              <a:rPr lang="ru-RU" sz="1400" b="1" dirty="0" smtClean="0">
                <a:latin typeface="Consolas" pitchFamily="49" charset="0"/>
                <a:cs typeface="Consolas" pitchFamily="49" charset="0"/>
              </a:rPr>
              <a:t>foreach (int </a:t>
            </a:r>
            <a:r>
              <a:rPr lang="ru-RU" sz="1400" b="1" dirty="0" err="1" smtClean="0">
                <a:latin typeface="Consolas" pitchFamily="49" charset="0"/>
                <a:cs typeface="Consolas" pitchFamily="49" charset="0"/>
              </a:rPr>
              <a:t>temp</a:t>
            </a:r>
            <a:r>
              <a:rPr lang="ru-RU" sz="1400" b="1" dirty="0" smtClean="0">
                <a:latin typeface="Consolas" pitchFamily="49" charset="0"/>
                <a:cs typeface="Consolas" pitchFamily="49" charset="0"/>
              </a:rPr>
              <a:t> in </a:t>
            </a:r>
            <a:r>
              <a:rPr lang="ru-RU" sz="1400" b="1" dirty="0" err="1" smtClean="0">
                <a:latin typeface="Consolas" pitchFamily="49" charset="0"/>
                <a:cs typeface="Consolas" pitchFamily="49" charset="0"/>
              </a:rPr>
              <a:t>intCollection</a:t>
            </a:r>
            <a:r>
              <a:rPr lang="ru-RU" sz="1400" b="1" dirty="0" smtClean="0">
                <a:latin typeface="Consolas" pitchFamily="49" charset="0"/>
                <a:cs typeface="Consolas" pitchFamily="49" charset="0"/>
              </a:rPr>
              <a:t>)</a:t>
            </a:r>
          </a:p>
          <a:p>
            <a:r>
              <a:rPr lang="ru-RU" sz="1400" dirty="0" smtClean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ru-RU" sz="1400" dirty="0" smtClean="0">
                <a:latin typeface="Consolas" pitchFamily="49" charset="0"/>
                <a:cs typeface="Consolas" pitchFamily="49" charset="0"/>
              </a:rPr>
              <a:t>    ...</a:t>
            </a:r>
          </a:p>
          <a:p>
            <a:r>
              <a:rPr lang="ru-RU" sz="1400" dirty="0" smtClean="0">
                <a:latin typeface="Consolas" pitchFamily="49" charset="0"/>
                <a:cs typeface="Consolas" pitchFamily="49" charset="0"/>
              </a:rPr>
              <a:t>}</a:t>
            </a:r>
          </a:p>
          <a:p>
            <a:r>
              <a:rPr lang="ru-RU" sz="1400" dirty="0" smtClean="0">
                <a:latin typeface="Consolas" pitchFamily="49" charset="0"/>
                <a:cs typeface="Consolas" pitchFamily="49" charset="0"/>
              </a:rPr>
              <a:t> </a:t>
            </a:r>
          </a:p>
        </p:txBody>
      </p:sp>
      <p:sp>
        <p:nvSpPr>
          <p:cNvPr id="7" name="Flowchart: Document 6"/>
          <p:cNvSpPr/>
          <p:nvPr/>
        </p:nvSpPr>
        <p:spPr bwMode="auto">
          <a:xfrm>
            <a:off x="502920" y="4724400"/>
            <a:ext cx="5867400" cy="1447800"/>
          </a:xfrm>
          <a:prstGeom prst="flowChartDocument">
            <a:avLst/>
          </a:prstGeom>
          <a:solidFill>
            <a:schemeClr val="bg1"/>
          </a:solidFill>
          <a:ln>
            <a:headEnd/>
            <a:tailEnd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ru-RU" sz="1400" b="1" dirty="0" smtClean="0">
                <a:latin typeface="Consolas" pitchFamily="49" charset="0"/>
                <a:cs typeface="Consolas" pitchFamily="49" charset="0"/>
              </a:rPr>
              <a:t>foreach (int </a:t>
            </a:r>
            <a:r>
              <a:rPr lang="ru-RU" sz="1400" b="1" dirty="0" err="1" smtClean="0">
                <a:latin typeface="Consolas" pitchFamily="49" charset="0"/>
                <a:cs typeface="Consolas" pitchFamily="49" charset="0"/>
              </a:rPr>
              <a:t>temp</a:t>
            </a:r>
            <a:r>
              <a:rPr lang="ru-RU" sz="1400" b="1" dirty="0" smtClean="0">
                <a:latin typeface="Consolas" pitchFamily="49" charset="0"/>
                <a:cs typeface="Consolas" pitchFamily="49" charset="0"/>
              </a:rPr>
              <a:t> in </a:t>
            </a:r>
            <a:r>
              <a:rPr lang="ru-RU" sz="1400" b="1" dirty="0" err="1" smtClean="0">
                <a:latin typeface="Consolas" pitchFamily="49" charset="0"/>
                <a:cs typeface="Consolas" pitchFamily="49" charset="0"/>
              </a:rPr>
              <a:t>intCollection.Backwards</a:t>
            </a:r>
            <a:r>
              <a:rPr lang="ru-RU" sz="1400" b="1" dirty="0" smtClean="0">
                <a:latin typeface="Consolas" pitchFamily="49" charset="0"/>
                <a:cs typeface="Consolas" pitchFamily="49" charset="0"/>
              </a:rPr>
              <a:t>())</a:t>
            </a:r>
          </a:p>
          <a:p>
            <a:r>
              <a:rPr lang="ru-RU" sz="1400" dirty="0" smtClean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ru-RU" sz="1400" dirty="0" smtClean="0">
                <a:latin typeface="Consolas" pitchFamily="49" charset="0"/>
                <a:cs typeface="Consolas" pitchFamily="49" charset="0"/>
              </a:rPr>
              <a:t>    ...</a:t>
            </a:r>
          </a:p>
          <a:p>
            <a:r>
              <a:rPr lang="ru-RU" sz="1400" dirty="0" smtClean="0">
                <a:latin typeface="Consolas" pitchFamily="49" charset="0"/>
                <a:cs typeface="Consolas" pitchFamily="49" charset="0"/>
              </a:rPr>
              <a:t>}</a:t>
            </a:r>
          </a:p>
          <a:p>
            <a:pPr algn="just"/>
            <a:endParaRPr lang="ru-RU" sz="1400" dirty="0" smtClean="0"/>
          </a:p>
        </p:txBody>
      </p:sp>
      <p:sp>
        <p:nvSpPr>
          <p:cNvPr id="8" name="Rounded Rectangle 7"/>
          <p:cNvSpPr/>
          <p:nvPr/>
        </p:nvSpPr>
        <p:spPr bwMode="auto">
          <a:xfrm>
            <a:off x="6286500" y="3733800"/>
            <a:ext cx="3520440" cy="838200"/>
          </a:xfrm>
          <a:prstGeom prst="round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just"/>
            <a:r>
              <a:rPr lang="ru-RU" smtClean="0"/>
              <a:t>Конструкция foreach использует перечислитель по умолчанию</a:t>
            </a:r>
          </a:p>
        </p:txBody>
      </p:sp>
      <p:sp>
        <p:nvSpPr>
          <p:cNvPr id="10" name="Rounded Rectangle 9"/>
          <p:cNvSpPr/>
          <p:nvPr/>
        </p:nvSpPr>
        <p:spPr bwMode="auto">
          <a:xfrm>
            <a:off x="1508760" y="5181600"/>
            <a:ext cx="5783580" cy="838200"/>
          </a:xfrm>
          <a:prstGeom prst="round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just"/>
            <a:r>
              <a:rPr lang="ru-RU" smtClean="0"/>
              <a:t>Конструкция foreach использует дополнительный перечислитель Backwards</a:t>
            </a:r>
          </a:p>
        </p:txBody>
      </p:sp>
    </p:spTree>
    <p:extLst>
      <p:ext uri="{BB962C8B-B14F-4D97-AF65-F5344CB8AC3E}">
        <p14:creationId xmlns:p14="http://schemas.microsoft.com/office/powerpoint/2010/main" val="1338092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Что такое интерфейс IEnumerator&lt;T&gt;?</a:t>
            </a:r>
            <a:endParaRPr lang="ru-RU" dirty="0"/>
          </a:p>
        </p:txBody>
      </p:sp>
      <p:sp>
        <p:nvSpPr>
          <p:cNvPr id="4" name="Flowchart: Document 3"/>
          <p:cNvSpPr/>
          <p:nvPr/>
        </p:nvSpPr>
        <p:spPr bwMode="auto">
          <a:xfrm>
            <a:off x="335280" y="762000"/>
            <a:ext cx="8465820" cy="1219200"/>
          </a:xfrm>
          <a:prstGeom prst="flowChartDocument">
            <a:avLst/>
          </a:prstGeom>
          <a:solidFill>
            <a:schemeClr val="bg1"/>
          </a:solidFill>
          <a:ln>
            <a:headEnd/>
            <a:tailEnd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ru-RU" sz="1600" dirty="0" err="1" smtClean="0">
                <a:latin typeface="Consolas" pitchFamily="49" charset="0"/>
                <a:cs typeface="Consolas" pitchFamily="49" charset="0"/>
              </a:rPr>
              <a:t>public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ru-RU" sz="1600" dirty="0" err="1" smtClean="0">
                <a:latin typeface="Consolas" pitchFamily="49" charset="0"/>
                <a:cs typeface="Consolas" pitchFamily="49" charset="0"/>
              </a:rPr>
              <a:t>interface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ru-RU" sz="1600" dirty="0" err="1" smtClean="0">
                <a:latin typeface="Consolas" pitchFamily="49" charset="0"/>
                <a:cs typeface="Consolas" pitchFamily="49" charset="0"/>
              </a:rPr>
              <a:t>IEnumerator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&lt;</a:t>
            </a:r>
            <a:r>
              <a:rPr lang="ru-RU" sz="1600" dirty="0" err="1" smtClean="0">
                <a:latin typeface="Consolas" pitchFamily="49" charset="0"/>
                <a:cs typeface="Consolas" pitchFamily="49" charset="0"/>
              </a:rPr>
              <a:t>out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T&gt; : </a:t>
            </a:r>
            <a:r>
              <a:rPr lang="ru-RU" sz="1600" dirty="0" err="1" smtClean="0">
                <a:latin typeface="Consolas" pitchFamily="49" charset="0"/>
                <a:cs typeface="Consolas" pitchFamily="49" charset="0"/>
              </a:rPr>
              <a:t>IDisposable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, </a:t>
            </a:r>
            <a:r>
              <a:rPr lang="ru-RU" sz="1600" dirty="0" err="1" smtClean="0">
                <a:latin typeface="Consolas" pitchFamily="49" charset="0"/>
                <a:cs typeface="Consolas" pitchFamily="49" charset="0"/>
              </a:rPr>
              <a:t>IEnumerator</a:t>
            </a:r>
            <a:endParaRPr lang="ru-RU" sz="1600" dirty="0" smtClean="0">
              <a:latin typeface="Consolas" pitchFamily="49" charset="0"/>
              <a:cs typeface="Consolas" pitchFamily="49" charset="0"/>
            </a:endParaRP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{</a:t>
            </a:r>
            <a:endParaRPr lang="en-US" sz="1600" dirty="0" smtClean="0">
              <a:latin typeface="Consolas" pitchFamily="49" charset="0"/>
              <a:cs typeface="Consolas" pitchFamily="49" charset="0"/>
            </a:endParaRPr>
          </a:p>
          <a:p>
            <a:r>
              <a:rPr lang="en-US" sz="16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   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T </a:t>
            </a:r>
            <a:r>
              <a:rPr lang="ru-RU" sz="1600" b="1" dirty="0" err="1" smtClean="0">
                <a:latin typeface="Consolas" pitchFamily="49" charset="0"/>
                <a:cs typeface="Consolas" pitchFamily="49" charset="0"/>
              </a:rPr>
              <a:t>Current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{ </a:t>
            </a:r>
            <a:r>
              <a:rPr lang="ru-RU" sz="1600" dirty="0" err="1" smtClean="0">
                <a:latin typeface="Consolas" pitchFamily="49" charset="0"/>
                <a:cs typeface="Consolas" pitchFamily="49" charset="0"/>
              </a:rPr>
              <a:t>get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; }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5" name="Rounded Rectangle 4"/>
          <p:cNvSpPr/>
          <p:nvPr/>
        </p:nvSpPr>
        <p:spPr bwMode="auto">
          <a:xfrm>
            <a:off x="4610100" y="1066800"/>
            <a:ext cx="5196840" cy="685800"/>
          </a:xfrm>
          <a:prstGeom prst="round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just"/>
            <a:r>
              <a:rPr lang="ru-RU" smtClean="0"/>
              <a:t>Типизированное свойство;  возвращает из коллекции текущий элемент </a:t>
            </a:r>
          </a:p>
        </p:txBody>
      </p:sp>
      <p:sp>
        <p:nvSpPr>
          <p:cNvPr id="7" name="Flowchart: Document 6"/>
          <p:cNvSpPr/>
          <p:nvPr/>
        </p:nvSpPr>
        <p:spPr bwMode="auto">
          <a:xfrm>
            <a:off x="335280" y="1981200"/>
            <a:ext cx="4526280" cy="1676400"/>
          </a:xfrm>
          <a:prstGeom prst="flowChartDocument">
            <a:avLst/>
          </a:prstGeom>
          <a:solidFill>
            <a:schemeClr val="bg1"/>
          </a:solidFill>
          <a:ln>
            <a:headEnd/>
            <a:tailEnd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endParaRPr lang="ru-RU" sz="1600" smtClean="0">
              <a:latin typeface="Consolas" pitchFamily="49" charset="0"/>
              <a:cs typeface="Consolas" pitchFamily="49" charset="0"/>
            </a:endParaRPr>
          </a:p>
          <a:p>
            <a:r>
              <a:rPr lang="ru-RU" sz="1600" smtClean="0">
                <a:latin typeface="Consolas" pitchFamily="49" charset="0"/>
                <a:cs typeface="Consolas" pitchFamily="49" charset="0"/>
              </a:rPr>
              <a:t>public interface IEnumerator</a:t>
            </a:r>
          </a:p>
          <a:p>
            <a:r>
              <a:rPr lang="ru-RU" sz="1600" smtClean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ru-RU" sz="1600" smtClean="0">
                <a:latin typeface="Consolas" pitchFamily="49" charset="0"/>
                <a:cs typeface="Consolas" pitchFamily="49" charset="0"/>
              </a:rPr>
              <a:t>    object Current { get; }</a:t>
            </a:r>
          </a:p>
          <a:p>
            <a:r>
              <a:rPr lang="ru-RU" sz="1600" smtClean="0">
                <a:latin typeface="Consolas" pitchFamily="49" charset="0"/>
                <a:cs typeface="Consolas" pitchFamily="49" charset="0"/>
              </a:rPr>
              <a:t>    bool MoveNext();</a:t>
            </a:r>
          </a:p>
          <a:p>
            <a:r>
              <a:rPr lang="ru-RU" sz="1600" smtClean="0">
                <a:latin typeface="Consolas" pitchFamily="49" charset="0"/>
                <a:cs typeface="Consolas" pitchFamily="49" charset="0"/>
              </a:rPr>
              <a:t>    void Reset();</a:t>
            </a:r>
          </a:p>
          <a:p>
            <a:r>
              <a:rPr lang="ru-RU" sz="1600" smtClean="0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8" name="Rounded Rectangle 7"/>
          <p:cNvSpPr/>
          <p:nvPr/>
        </p:nvSpPr>
        <p:spPr bwMode="auto">
          <a:xfrm>
            <a:off x="5029200" y="2819400"/>
            <a:ext cx="4274820" cy="685800"/>
          </a:xfrm>
          <a:prstGeom prst="round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just"/>
            <a:r>
              <a:rPr lang="ru-RU" smtClean="0"/>
              <a:t>Перемещает перечислитель к следующему элементу коллекции</a:t>
            </a:r>
          </a:p>
        </p:txBody>
      </p:sp>
      <p:pic>
        <p:nvPicPr>
          <p:cNvPr id="9" name="Picture 16" descr="arrow03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 rot="11089230">
            <a:off x="2522097" y="3004808"/>
            <a:ext cx="2871610" cy="272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ounded Rectangle 9"/>
          <p:cNvSpPr/>
          <p:nvPr/>
        </p:nvSpPr>
        <p:spPr bwMode="auto">
          <a:xfrm>
            <a:off x="4693920" y="2057400"/>
            <a:ext cx="4945380" cy="533400"/>
          </a:xfrm>
          <a:prstGeom prst="round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just"/>
            <a:r>
              <a:rPr lang="ru-RU" smtClean="0"/>
              <a:t>Извлекает текущий элемент из коллекции </a:t>
            </a:r>
          </a:p>
        </p:txBody>
      </p:sp>
      <p:sp>
        <p:nvSpPr>
          <p:cNvPr id="11" name="Rounded Rectangle 10"/>
          <p:cNvSpPr/>
          <p:nvPr/>
        </p:nvSpPr>
        <p:spPr bwMode="auto">
          <a:xfrm>
            <a:off x="335282" y="3822509"/>
            <a:ext cx="3398733" cy="1981200"/>
          </a:xfrm>
          <a:prstGeom prst="round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just"/>
            <a:r>
              <a:rPr lang="ru-RU" dirty="0" smtClean="0"/>
              <a:t>Сбрасывает внутреннее состояние перечислителя так, что последующий вызов метода MoveNext располагает перечислитель снова перед первым элементом в коллекции</a:t>
            </a:r>
          </a:p>
        </p:txBody>
      </p:sp>
      <p:pic>
        <p:nvPicPr>
          <p:cNvPr id="13" name="Picture 16" descr="arrow03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 rot="10240457">
            <a:off x="2694605" y="2296758"/>
            <a:ext cx="2078823" cy="237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16" descr="arrow03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 rot="12697999">
            <a:off x="1652461" y="3442223"/>
            <a:ext cx="1411913" cy="2806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Picture 16" descr="arrow03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 rot="11023297">
            <a:off x="2095992" y="1576849"/>
            <a:ext cx="3592567" cy="2139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Flowchart: Document 16"/>
          <p:cNvSpPr/>
          <p:nvPr/>
        </p:nvSpPr>
        <p:spPr bwMode="auto">
          <a:xfrm>
            <a:off x="3939540" y="3657600"/>
            <a:ext cx="5867400" cy="1524000"/>
          </a:xfrm>
          <a:prstGeom prst="flowChartDocument">
            <a:avLst/>
          </a:prstGeom>
          <a:solidFill>
            <a:schemeClr val="bg1"/>
          </a:solidFill>
          <a:ln>
            <a:headEnd/>
            <a:tailEnd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ru-RU" sz="1600" smtClean="0">
                <a:latin typeface="Consolas" pitchFamily="49" charset="0"/>
                <a:cs typeface="Consolas" pitchFamily="49" charset="0"/>
              </a:rPr>
              <a:t>foreach (int datum in integerCollectionObject)</a:t>
            </a:r>
          </a:p>
          <a:p>
            <a:r>
              <a:rPr lang="ru-RU" sz="1600" smtClean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ru-RU" sz="1600" smtClean="0">
                <a:latin typeface="Consolas" pitchFamily="49" charset="0"/>
                <a:cs typeface="Consolas" pitchFamily="49" charset="0"/>
              </a:rPr>
              <a:t>    ...</a:t>
            </a:r>
          </a:p>
          <a:p>
            <a:r>
              <a:rPr lang="ru-RU" sz="1600" smtClean="0">
                <a:latin typeface="Consolas" pitchFamily="49" charset="0"/>
                <a:cs typeface="Consolas" pitchFamily="49" charset="0"/>
              </a:rPr>
              <a:t>    datum = datum / 2; </a:t>
            </a:r>
          </a:p>
          <a:p>
            <a:r>
              <a:rPr lang="ru-RU" sz="1600" smtClean="0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18" name="Picture 16" descr="arrow03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6705602" y="4419600"/>
            <a:ext cx="1411913" cy="2189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Explosion 1 18"/>
          <p:cNvSpPr/>
          <p:nvPr/>
        </p:nvSpPr>
        <p:spPr bwMode="auto">
          <a:xfrm>
            <a:off x="8214360" y="3810000"/>
            <a:ext cx="1424940" cy="1295400"/>
          </a:xfrm>
          <a:prstGeom prst="irregularSeal1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u-RU" dirty="0" smtClean="0"/>
              <a:t>CTE</a:t>
            </a:r>
          </a:p>
        </p:txBody>
      </p:sp>
    </p:spTree>
    <p:extLst>
      <p:ext uri="{BB962C8B-B14F-4D97-AF65-F5344CB8AC3E}">
        <p14:creationId xmlns:p14="http://schemas.microsoft.com/office/powerpoint/2010/main" val="3995494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Реализация перечислителя вручную</a:t>
            </a:r>
            <a:r>
              <a:rPr lang="en-US" dirty="0"/>
              <a:t> </a:t>
            </a:r>
            <a:r>
              <a:rPr lang="ru-RU" dirty="0"/>
              <a:t>на </a:t>
            </a:r>
            <a:r>
              <a:rPr lang="ru-RU" dirty="0" smtClean="0"/>
              <a:t>основе интерфейсов</a:t>
            </a:r>
            <a:r>
              <a:rPr lang="ru-RU" dirty="0"/>
              <a:t> </a:t>
            </a:r>
            <a:r>
              <a:rPr lang="arn-CL" dirty="0" smtClean="0"/>
              <a:t>IEnumerable</a:t>
            </a:r>
            <a:r>
              <a:rPr lang="ru-RU" dirty="0" smtClean="0"/>
              <a:t> или </a:t>
            </a:r>
            <a:r>
              <a:rPr lang="arn-CL" dirty="0" smtClean="0"/>
              <a:t>IEnumerable&lt;T</a:t>
            </a:r>
            <a:r>
              <a:rPr lang="arn-CL" dirty="0"/>
              <a:t>&gt;</a:t>
            </a:r>
            <a:endParaRPr lang="ru-RU" dirty="0"/>
          </a:p>
        </p:txBody>
      </p:sp>
      <p:sp>
        <p:nvSpPr>
          <p:cNvPr id="4" name="Rounded Rectangle 3"/>
          <p:cNvSpPr/>
          <p:nvPr/>
        </p:nvSpPr>
        <p:spPr bwMode="auto">
          <a:xfrm>
            <a:off x="293370" y="871182"/>
            <a:ext cx="9471660" cy="838200"/>
          </a:xfrm>
          <a:prstGeom prst="round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just"/>
            <a:r>
              <a:rPr lang="ru-RU" smtClean="0"/>
              <a:t>При реализации интерфейса IEnumerator&lt;T&gt; вручную, необходимо предоставить собственные реализации для свойства Current и методов MoveNext и Reset</a:t>
            </a:r>
          </a:p>
        </p:txBody>
      </p:sp>
      <p:sp>
        <p:nvSpPr>
          <p:cNvPr id="5" name="Flowchart: Document 4"/>
          <p:cNvSpPr/>
          <p:nvPr/>
        </p:nvSpPr>
        <p:spPr bwMode="auto">
          <a:xfrm>
            <a:off x="335280" y="1752600"/>
            <a:ext cx="6621780" cy="4419600"/>
          </a:xfrm>
          <a:prstGeom prst="flowChartDocument">
            <a:avLst/>
          </a:prstGeom>
          <a:solidFill>
            <a:schemeClr val="bg1"/>
          </a:solidFill>
          <a:ln>
            <a:headEnd/>
            <a:tailEnd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endParaRPr lang="ru-RU" sz="1400" b="1" dirty="0" smtClean="0">
              <a:latin typeface="Consolas" pitchFamily="49" charset="0"/>
              <a:cs typeface="Consolas" pitchFamily="49" charset="0"/>
            </a:endParaRPr>
          </a:p>
          <a:p>
            <a:endParaRPr lang="ru-RU" sz="1400" b="1" dirty="0" smtClean="0">
              <a:latin typeface="Consolas" pitchFamily="49" charset="0"/>
              <a:cs typeface="Consolas" pitchFamily="49" charset="0"/>
            </a:endParaRPr>
          </a:p>
          <a:p>
            <a:endParaRPr lang="ru-RU" sz="1400" b="1" dirty="0" smtClean="0">
              <a:latin typeface="Consolas" pitchFamily="49" charset="0"/>
              <a:cs typeface="Consolas" pitchFamily="49" charset="0"/>
            </a:endParaRPr>
          </a:p>
          <a:p>
            <a:r>
              <a:rPr lang="ru-RU" sz="1400" b="1" dirty="0" smtClean="0">
                <a:latin typeface="Consolas" pitchFamily="49" charset="0"/>
                <a:cs typeface="Consolas" pitchFamily="49" charset="0"/>
              </a:rPr>
              <a:t>class CustomCollectionClass&lt;T&gt; : IEnumerator&lt;T&gt;</a:t>
            </a:r>
          </a:p>
          <a:p>
            <a:r>
              <a:rPr lang="ru-RU" sz="1400" b="1" dirty="0" smtClean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ru-RU" sz="1400" b="1" dirty="0" smtClean="0">
                <a:latin typeface="Consolas" pitchFamily="49" charset="0"/>
                <a:cs typeface="Consolas" pitchFamily="49" charset="0"/>
              </a:rPr>
              <a:t>    T[] </a:t>
            </a:r>
            <a:r>
              <a:rPr lang="ru-RU" sz="1400" b="1" dirty="0" err="1" smtClean="0">
                <a:latin typeface="Consolas" pitchFamily="49" charset="0"/>
                <a:cs typeface="Consolas" pitchFamily="49" charset="0"/>
              </a:rPr>
              <a:t>val</a:t>
            </a:r>
            <a:r>
              <a:rPr lang="en-US" sz="1400" b="1" dirty="0" err="1" smtClean="0">
                <a:latin typeface="Consolas" pitchFamily="49" charset="0"/>
                <a:cs typeface="Consolas" pitchFamily="49" charset="0"/>
              </a:rPr>
              <a:t>ues</a:t>
            </a:r>
            <a:r>
              <a:rPr lang="ru-RU" sz="1400" b="1" dirty="0" smtClean="0">
                <a:latin typeface="Consolas" pitchFamily="49" charset="0"/>
                <a:cs typeface="Consolas" pitchFamily="49" charset="0"/>
              </a:rPr>
              <a:t> = new T[10];</a:t>
            </a:r>
          </a:p>
          <a:p>
            <a:r>
              <a:rPr lang="ru-RU" sz="1400" b="1" dirty="0" smtClean="0">
                <a:latin typeface="Consolas" pitchFamily="49" charset="0"/>
                <a:cs typeface="Consolas" pitchFamily="49" charset="0"/>
              </a:rPr>
              <a:t>    int </a:t>
            </a:r>
            <a:r>
              <a:rPr lang="ru-RU" sz="1400" b="1" dirty="0" err="1" smtClean="0">
                <a:latin typeface="Consolas" pitchFamily="49" charset="0"/>
                <a:cs typeface="Consolas" pitchFamily="49" charset="0"/>
              </a:rPr>
              <a:t>pointer</a:t>
            </a:r>
            <a:r>
              <a:rPr lang="ru-RU" sz="1400" b="1" dirty="0" smtClean="0">
                <a:latin typeface="Consolas" pitchFamily="49" charset="0"/>
                <a:cs typeface="Consolas" pitchFamily="49" charset="0"/>
              </a:rPr>
              <a:t> = -1;</a:t>
            </a:r>
          </a:p>
          <a:p>
            <a:r>
              <a:rPr lang="ru-RU" sz="1400" b="1" dirty="0" smtClean="0">
                <a:latin typeface="Consolas" pitchFamily="49" charset="0"/>
                <a:cs typeface="Consolas" pitchFamily="49" charset="0"/>
              </a:rPr>
              <a:t>    public T Current</a:t>
            </a:r>
          </a:p>
          <a:p>
            <a:r>
              <a:rPr lang="ru-RU" sz="1400" b="1" dirty="0" smtClean="0">
                <a:latin typeface="Consolas" pitchFamily="49" charset="0"/>
                <a:cs typeface="Consolas" pitchFamily="49" charset="0"/>
              </a:rPr>
              <a:t>    {</a:t>
            </a:r>
          </a:p>
          <a:p>
            <a:r>
              <a:rPr lang="ru-RU" sz="1400" b="1" dirty="0" smtClean="0">
                <a:latin typeface="Consolas" pitchFamily="49" charset="0"/>
                <a:cs typeface="Consolas" pitchFamily="49" charset="0"/>
              </a:rPr>
              <a:t>        get</a:t>
            </a:r>
          </a:p>
          <a:p>
            <a:r>
              <a:rPr lang="ru-RU" sz="1400" b="1" dirty="0" smtClean="0">
                <a:latin typeface="Consolas" pitchFamily="49" charset="0"/>
                <a:cs typeface="Consolas" pitchFamily="49" charset="0"/>
              </a:rPr>
              <a:t>        {</a:t>
            </a:r>
          </a:p>
          <a:p>
            <a:r>
              <a:rPr lang="ru-RU" sz="1400" b="1" dirty="0" smtClean="0">
                <a:latin typeface="Consolas" pitchFamily="49" charset="0"/>
                <a:cs typeface="Consolas" pitchFamily="49" charset="0"/>
              </a:rPr>
              <a:t>            if (</a:t>
            </a:r>
            <a:r>
              <a:rPr lang="ru-RU" sz="1400" b="1" dirty="0" err="1" smtClean="0">
                <a:latin typeface="Consolas" pitchFamily="49" charset="0"/>
                <a:cs typeface="Consolas" pitchFamily="49" charset="0"/>
              </a:rPr>
              <a:t>pointer</a:t>
            </a:r>
            <a:r>
              <a:rPr lang="ru-RU" sz="1400" b="1" dirty="0" smtClean="0">
                <a:latin typeface="Consolas" pitchFamily="49" charset="0"/>
                <a:cs typeface="Consolas" pitchFamily="49" charset="0"/>
              </a:rPr>
              <a:t> != -1)</a:t>
            </a:r>
          </a:p>
          <a:p>
            <a:r>
              <a:rPr lang="ru-RU" sz="1400" b="1" dirty="0" smtClean="0">
                <a:latin typeface="Consolas" pitchFamily="49" charset="0"/>
                <a:cs typeface="Consolas" pitchFamily="49" charset="0"/>
              </a:rPr>
              <a:t>            {</a:t>
            </a:r>
          </a:p>
          <a:p>
            <a:r>
              <a:rPr lang="ru-RU" sz="1400" b="1" dirty="0" smtClean="0">
                <a:latin typeface="Consolas" pitchFamily="49" charset="0"/>
                <a:cs typeface="Consolas" pitchFamily="49" charset="0"/>
              </a:rPr>
              <a:t>                return </a:t>
            </a:r>
            <a:r>
              <a:rPr lang="ru-RU" sz="1400" b="1" dirty="0" err="1" smtClean="0">
                <a:latin typeface="Consolas" pitchFamily="49" charset="0"/>
                <a:cs typeface="Consolas" pitchFamily="49" charset="0"/>
              </a:rPr>
              <a:t>val</a:t>
            </a:r>
            <a:r>
              <a:rPr lang="en-US" sz="1400" b="1" dirty="0" err="1" smtClean="0">
                <a:latin typeface="Consolas" pitchFamily="49" charset="0"/>
                <a:cs typeface="Consolas" pitchFamily="49" charset="0"/>
              </a:rPr>
              <a:t>ues</a:t>
            </a:r>
            <a:r>
              <a:rPr lang="ru-RU" sz="1400" b="1" dirty="0" smtClean="0">
                <a:latin typeface="Consolas" pitchFamily="49" charset="0"/>
                <a:cs typeface="Consolas" pitchFamily="49" charset="0"/>
              </a:rPr>
              <a:t>[</a:t>
            </a:r>
            <a:r>
              <a:rPr lang="ru-RU" sz="1400" b="1" dirty="0" err="1" smtClean="0">
                <a:latin typeface="Consolas" pitchFamily="49" charset="0"/>
                <a:cs typeface="Consolas" pitchFamily="49" charset="0"/>
              </a:rPr>
              <a:t>pointer</a:t>
            </a:r>
            <a:r>
              <a:rPr lang="ru-RU" sz="1400" b="1" dirty="0" smtClean="0">
                <a:latin typeface="Consolas" pitchFamily="49" charset="0"/>
                <a:cs typeface="Consolas" pitchFamily="49" charset="0"/>
              </a:rPr>
              <a:t>];</a:t>
            </a:r>
          </a:p>
          <a:p>
            <a:r>
              <a:rPr lang="ru-RU" sz="1400" b="1" dirty="0" smtClean="0">
                <a:latin typeface="Consolas" pitchFamily="49" charset="0"/>
                <a:cs typeface="Consolas" pitchFamily="49" charset="0"/>
              </a:rPr>
              <a:t>            }</a:t>
            </a:r>
          </a:p>
          <a:p>
            <a:r>
              <a:rPr lang="ru-RU" sz="1400" b="1" dirty="0" smtClean="0">
                <a:latin typeface="Consolas" pitchFamily="49" charset="0"/>
                <a:cs typeface="Consolas" pitchFamily="49" charset="0"/>
              </a:rPr>
              <a:t>            else</a:t>
            </a:r>
          </a:p>
          <a:p>
            <a:r>
              <a:rPr lang="ru-RU" sz="1400" b="1" dirty="0" smtClean="0">
                <a:latin typeface="Consolas" pitchFamily="49" charset="0"/>
                <a:cs typeface="Consolas" pitchFamily="49" charset="0"/>
              </a:rPr>
              <a:t>            {</a:t>
            </a:r>
          </a:p>
          <a:p>
            <a:r>
              <a:rPr lang="ru-RU" sz="1400" b="1" dirty="0" smtClean="0">
                <a:latin typeface="Consolas" pitchFamily="49" charset="0"/>
                <a:cs typeface="Consolas" pitchFamily="49" charset="0"/>
              </a:rPr>
              <a:t>                throw new InvalidOperationException();</a:t>
            </a:r>
          </a:p>
          <a:p>
            <a:r>
              <a:rPr lang="ru-RU" sz="1400" b="1" dirty="0" smtClean="0">
                <a:latin typeface="Consolas" pitchFamily="49" charset="0"/>
                <a:cs typeface="Consolas" pitchFamily="49" charset="0"/>
              </a:rPr>
              <a:t>            }</a:t>
            </a:r>
          </a:p>
          <a:p>
            <a:r>
              <a:rPr lang="ru-RU" sz="1400" b="1" dirty="0" smtClean="0">
                <a:latin typeface="Consolas" pitchFamily="49" charset="0"/>
                <a:cs typeface="Consolas" pitchFamily="49" charset="0"/>
              </a:rPr>
              <a:t>        }</a:t>
            </a:r>
          </a:p>
          <a:p>
            <a:r>
              <a:rPr lang="ru-RU" sz="1400" b="1" dirty="0" smtClean="0">
                <a:latin typeface="Consolas" pitchFamily="49" charset="0"/>
                <a:cs typeface="Consolas" pitchFamily="49" charset="0"/>
              </a:rPr>
              <a:t>    }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2838299" y="1828803"/>
            <a:ext cx="6298082" cy="624903"/>
            <a:chOff x="2580271" y="1828800"/>
            <a:chExt cx="5725529" cy="624903"/>
          </a:xfrm>
        </p:grpSpPr>
        <p:sp>
          <p:nvSpPr>
            <p:cNvPr id="6" name="Rounded Rectangle 5"/>
            <p:cNvSpPr/>
            <p:nvPr/>
          </p:nvSpPr>
          <p:spPr bwMode="auto">
            <a:xfrm>
              <a:off x="5334000" y="1828800"/>
              <a:ext cx="2971800" cy="457200"/>
            </a:xfrm>
            <a:prstGeom prst="roundRect">
              <a:avLst/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just"/>
              <a:r>
                <a:rPr lang="ru-RU" smtClean="0"/>
                <a:t>Данные хранятся в массиве</a:t>
              </a:r>
            </a:p>
          </p:txBody>
        </p:sp>
        <p:pic>
          <p:nvPicPr>
            <p:cNvPr id="9" name="Picture 16" descr="arrow03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 rot="10510242">
              <a:off x="2580271" y="2239712"/>
              <a:ext cx="3265970" cy="2139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18" name="Group 17"/>
          <p:cNvGrpSpPr/>
          <p:nvPr/>
        </p:nvGrpSpPr>
        <p:grpSpPr>
          <a:xfrm>
            <a:off x="2503020" y="2362200"/>
            <a:ext cx="7303920" cy="457200"/>
            <a:chOff x="2275472" y="2362200"/>
            <a:chExt cx="6639928" cy="457200"/>
          </a:xfrm>
        </p:grpSpPr>
        <p:sp>
          <p:nvSpPr>
            <p:cNvPr id="7" name="Rounded Rectangle 6"/>
            <p:cNvSpPr/>
            <p:nvPr/>
          </p:nvSpPr>
          <p:spPr bwMode="auto">
            <a:xfrm>
              <a:off x="4572000" y="2362200"/>
              <a:ext cx="4343400" cy="457200"/>
            </a:xfrm>
            <a:prstGeom prst="roundRect">
              <a:avLst/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just"/>
              <a:r>
                <a:rPr lang="ru-RU" smtClean="0"/>
                <a:t>Хранит текущую позицию перечислителя</a:t>
              </a:r>
            </a:p>
          </p:txBody>
        </p:sp>
        <p:pic>
          <p:nvPicPr>
            <p:cNvPr id="10" name="Picture 16" descr="arrow03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 rot="10544332">
              <a:off x="2275472" y="2484370"/>
              <a:ext cx="3265970" cy="2139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19" name="Group 18"/>
          <p:cNvGrpSpPr/>
          <p:nvPr/>
        </p:nvGrpSpPr>
        <p:grpSpPr>
          <a:xfrm>
            <a:off x="2354080" y="2895600"/>
            <a:ext cx="7452860" cy="609600"/>
            <a:chOff x="2140072" y="2895600"/>
            <a:chExt cx="6775328" cy="609600"/>
          </a:xfrm>
        </p:grpSpPr>
        <p:sp>
          <p:nvSpPr>
            <p:cNvPr id="8" name="Rounded Rectangle 7"/>
            <p:cNvSpPr/>
            <p:nvPr/>
          </p:nvSpPr>
          <p:spPr bwMode="auto">
            <a:xfrm>
              <a:off x="4038600" y="2895600"/>
              <a:ext cx="4876800" cy="609600"/>
            </a:xfrm>
            <a:prstGeom prst="roundRect">
              <a:avLst/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just"/>
              <a:r>
                <a:rPr lang="ru-RU" dirty="0" smtClean="0"/>
                <a:t>Определение свойства только для чтения Current для возвращения текущего элемента</a:t>
              </a:r>
            </a:p>
          </p:txBody>
        </p:sp>
        <p:pic>
          <p:nvPicPr>
            <p:cNvPr id="11" name="Picture 16" descr="arrow03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 rot="11030807">
              <a:off x="2140072" y="2968419"/>
              <a:ext cx="2471512" cy="1718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20" name="Group 19"/>
          <p:cNvGrpSpPr/>
          <p:nvPr/>
        </p:nvGrpSpPr>
        <p:grpSpPr>
          <a:xfrm>
            <a:off x="3023801" y="3801536"/>
            <a:ext cx="6783139" cy="922864"/>
            <a:chOff x="2748910" y="3801536"/>
            <a:chExt cx="6166490" cy="922864"/>
          </a:xfrm>
        </p:grpSpPr>
        <p:sp>
          <p:nvSpPr>
            <p:cNvPr id="12" name="Rounded Rectangle 11"/>
            <p:cNvSpPr/>
            <p:nvPr/>
          </p:nvSpPr>
          <p:spPr bwMode="auto">
            <a:xfrm>
              <a:off x="4800600" y="3810000"/>
              <a:ext cx="4114800" cy="914400"/>
            </a:xfrm>
            <a:prstGeom prst="roundRect">
              <a:avLst/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r>
                <a:rPr lang="ru-RU" smtClean="0"/>
                <a:t>Должна быть включена проверка того,  что текущее значение верно</a:t>
              </a:r>
            </a:p>
          </p:txBody>
        </p:sp>
        <p:pic>
          <p:nvPicPr>
            <p:cNvPr id="13" name="Picture 16" descr="arrow03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 rot="11030807">
              <a:off x="2748910" y="3801536"/>
              <a:ext cx="2471512" cy="253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21" name="Group 21"/>
          <p:cNvGrpSpPr/>
          <p:nvPr/>
        </p:nvGrpSpPr>
        <p:grpSpPr>
          <a:xfrm>
            <a:off x="251460" y="2819400"/>
            <a:ext cx="9052560" cy="3124200"/>
            <a:chOff x="228600" y="2819400"/>
            <a:chExt cx="8229600" cy="3124200"/>
          </a:xfrm>
        </p:grpSpPr>
        <p:sp>
          <p:nvSpPr>
            <p:cNvPr id="14" name="Left Brace 13"/>
            <p:cNvSpPr/>
            <p:nvPr/>
          </p:nvSpPr>
          <p:spPr>
            <a:xfrm>
              <a:off x="228600" y="2819400"/>
              <a:ext cx="533400" cy="2895600"/>
            </a:xfrm>
            <a:prstGeom prst="leftBrace">
              <a:avLst>
                <a:gd name="adj1" fmla="val 51830"/>
                <a:gd name="adj2" fmla="val 50000"/>
              </a:avLst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grpSp>
          <p:nvGrpSpPr>
            <p:cNvPr id="22" name="Group 20"/>
            <p:cNvGrpSpPr/>
            <p:nvPr/>
          </p:nvGrpSpPr>
          <p:grpSpPr>
            <a:xfrm>
              <a:off x="765097" y="5334000"/>
              <a:ext cx="7693103" cy="609600"/>
              <a:chOff x="765097" y="5334000"/>
              <a:chExt cx="7693103" cy="609600"/>
            </a:xfrm>
          </p:grpSpPr>
          <p:pic>
            <p:nvPicPr>
              <p:cNvPr id="15" name="Picture 16" descr="arrow03"/>
              <p:cNvPicPr>
                <a:picLocks noChangeAspect="1" noChangeArrowheads="1"/>
              </p:cNvPicPr>
              <p:nvPr/>
            </p:nvPicPr>
            <p:blipFill>
              <a:blip r:embed="rId2" cstate="print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 rot="10645545">
                <a:off x="765097" y="5558220"/>
                <a:ext cx="3202799" cy="20985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6" name="Rounded Rectangle 15"/>
              <p:cNvSpPr/>
              <p:nvPr/>
            </p:nvSpPr>
            <p:spPr bwMode="auto">
              <a:xfrm>
                <a:off x="3886200" y="5334000"/>
                <a:ext cx="4572000" cy="609600"/>
              </a:xfrm>
              <a:prstGeom prst="roundRect">
                <a:avLst/>
              </a:prstGeom>
              <a:ln>
                <a:headEnd/>
                <a:tailEnd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r>
                  <a:rPr lang="ru-RU" smtClean="0"/>
                  <a:t>Реализация интерфейса IEnumerator&lt;T&gt;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91079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Реализация перечислителя вручную</a:t>
            </a:r>
            <a:r>
              <a:rPr lang="en-US" dirty="0"/>
              <a:t> </a:t>
            </a:r>
            <a:r>
              <a:rPr lang="ru-RU" dirty="0"/>
              <a:t>на основе интерфейсов </a:t>
            </a:r>
            <a:r>
              <a:rPr lang="arn-CL" dirty="0"/>
              <a:t>IEnumerable</a:t>
            </a:r>
            <a:r>
              <a:rPr lang="ru-RU" dirty="0"/>
              <a:t> или </a:t>
            </a:r>
            <a:r>
              <a:rPr lang="arn-CL" dirty="0"/>
              <a:t>IEnumerable&lt;T&gt;</a:t>
            </a:r>
            <a:endParaRPr lang="ru-RU" dirty="0"/>
          </a:p>
        </p:txBody>
      </p:sp>
      <p:sp>
        <p:nvSpPr>
          <p:cNvPr id="5" name="Flowchart: Document 4"/>
          <p:cNvSpPr/>
          <p:nvPr/>
        </p:nvSpPr>
        <p:spPr bwMode="auto">
          <a:xfrm>
            <a:off x="335280" y="762000"/>
            <a:ext cx="6621780" cy="5410200"/>
          </a:xfrm>
          <a:prstGeom prst="flowChartDocument">
            <a:avLst/>
          </a:prstGeom>
          <a:solidFill>
            <a:schemeClr val="bg1"/>
          </a:solidFill>
          <a:ln>
            <a:headEnd/>
            <a:tailEnd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ru-RU" sz="1400" b="1" dirty="0" smtClean="0">
                <a:latin typeface="Consolas" pitchFamily="49" charset="0"/>
                <a:cs typeface="Consolas" pitchFamily="49" charset="0"/>
              </a:rPr>
              <a:t>    </a:t>
            </a:r>
          </a:p>
          <a:p>
            <a:r>
              <a:rPr lang="ru-RU" sz="1400" b="1" dirty="0" smtClean="0">
                <a:latin typeface="Consolas" pitchFamily="49" charset="0"/>
                <a:cs typeface="Consolas" pitchFamily="49" charset="0"/>
              </a:rPr>
              <a:t>    </a:t>
            </a:r>
          </a:p>
          <a:p>
            <a:endParaRPr lang="ru-RU" sz="1400" b="1" dirty="0" smtClean="0">
              <a:latin typeface="Consolas" pitchFamily="49" charset="0"/>
              <a:cs typeface="Consolas" pitchFamily="49" charset="0"/>
            </a:endParaRPr>
          </a:p>
          <a:p>
            <a:r>
              <a:rPr lang="ru-RU" sz="1400" b="1" dirty="0" smtClean="0">
                <a:latin typeface="Consolas" pitchFamily="49" charset="0"/>
                <a:cs typeface="Consolas" pitchFamily="49" charset="0"/>
              </a:rPr>
              <a:t>    object </a:t>
            </a:r>
            <a:r>
              <a:rPr lang="ru-RU" sz="1400" b="1" dirty="0" err="1" smtClean="0">
                <a:latin typeface="Consolas" pitchFamily="49" charset="0"/>
                <a:cs typeface="Consolas" pitchFamily="49" charset="0"/>
              </a:rPr>
              <a:t>IEnumerator.Current</a:t>
            </a:r>
            <a:endParaRPr lang="ru-RU" sz="1400" b="1" dirty="0" smtClean="0">
              <a:latin typeface="Consolas" pitchFamily="49" charset="0"/>
              <a:cs typeface="Consolas" pitchFamily="49" charset="0"/>
            </a:endParaRPr>
          </a:p>
          <a:p>
            <a:r>
              <a:rPr lang="ru-RU" sz="1400" b="1" dirty="0" smtClean="0">
                <a:latin typeface="Consolas" pitchFamily="49" charset="0"/>
                <a:cs typeface="Consolas" pitchFamily="49" charset="0"/>
              </a:rPr>
              <a:t>    {</a:t>
            </a:r>
          </a:p>
          <a:p>
            <a:r>
              <a:rPr lang="ru-RU" sz="1400" b="1" dirty="0" smtClean="0">
                <a:latin typeface="Consolas" pitchFamily="49" charset="0"/>
                <a:cs typeface="Consolas" pitchFamily="49" charset="0"/>
              </a:rPr>
              <a:t>        get { return (object)Current; }</a:t>
            </a:r>
          </a:p>
          <a:p>
            <a:r>
              <a:rPr lang="ru-RU" sz="1400" b="1" dirty="0" smtClean="0">
                <a:latin typeface="Consolas" pitchFamily="49" charset="0"/>
                <a:cs typeface="Consolas" pitchFamily="49" charset="0"/>
              </a:rPr>
              <a:t>    }</a:t>
            </a:r>
          </a:p>
          <a:p>
            <a:r>
              <a:rPr lang="ru-RU" sz="1400" b="1" dirty="0" smtClean="0">
                <a:latin typeface="Consolas" pitchFamily="49" charset="0"/>
                <a:cs typeface="Consolas" pitchFamily="49" charset="0"/>
              </a:rPr>
              <a:t>    public bool MoveNext()</a:t>
            </a:r>
          </a:p>
          <a:p>
            <a:r>
              <a:rPr lang="ru-RU" sz="1400" b="1" dirty="0" smtClean="0">
                <a:latin typeface="Consolas" pitchFamily="49" charset="0"/>
                <a:cs typeface="Consolas" pitchFamily="49" charset="0"/>
              </a:rPr>
              <a:t>    {</a:t>
            </a:r>
          </a:p>
          <a:p>
            <a:r>
              <a:rPr lang="ru-RU" sz="1400" b="1" dirty="0" smtClean="0">
                <a:latin typeface="Consolas" pitchFamily="49" charset="0"/>
                <a:cs typeface="Consolas" pitchFamily="49" charset="0"/>
              </a:rPr>
              <a:t>        if (</a:t>
            </a:r>
            <a:r>
              <a:rPr lang="ru-RU" sz="1400" b="1" dirty="0" err="1" smtClean="0">
                <a:latin typeface="Consolas" pitchFamily="49" charset="0"/>
                <a:cs typeface="Consolas" pitchFamily="49" charset="0"/>
              </a:rPr>
              <a:t>pointer</a:t>
            </a:r>
            <a:r>
              <a:rPr lang="ru-RU" sz="1400" b="1" dirty="0" smtClean="0">
                <a:latin typeface="Consolas" pitchFamily="49" charset="0"/>
                <a:cs typeface="Consolas" pitchFamily="49" charset="0"/>
              </a:rPr>
              <a:t> &lt; (</a:t>
            </a:r>
            <a:r>
              <a:rPr lang="ru-RU" sz="1400" b="1" dirty="0" err="1" smtClean="0">
                <a:latin typeface="Consolas" pitchFamily="49" charset="0"/>
                <a:cs typeface="Consolas" pitchFamily="49" charset="0"/>
              </a:rPr>
              <a:t>vals.Length</a:t>
            </a:r>
            <a:r>
              <a:rPr lang="ru-RU" sz="1400" b="1" dirty="0" smtClean="0">
                <a:latin typeface="Consolas" pitchFamily="49" charset="0"/>
                <a:cs typeface="Consolas" pitchFamily="49" charset="0"/>
              </a:rPr>
              <a:t> - 1))</a:t>
            </a:r>
          </a:p>
          <a:p>
            <a:r>
              <a:rPr lang="ru-RU" sz="1400" b="1" dirty="0" smtClean="0">
                <a:latin typeface="Consolas" pitchFamily="49" charset="0"/>
                <a:cs typeface="Consolas" pitchFamily="49" charset="0"/>
              </a:rPr>
              <a:t>        {</a:t>
            </a:r>
          </a:p>
          <a:p>
            <a:r>
              <a:rPr lang="ru-RU" sz="1400" b="1" dirty="0" smtClean="0">
                <a:latin typeface="Consolas" pitchFamily="49" charset="0"/>
                <a:cs typeface="Consolas" pitchFamily="49" charset="0"/>
              </a:rPr>
              <a:t>            </a:t>
            </a:r>
            <a:r>
              <a:rPr lang="ru-RU" sz="1400" b="1" dirty="0" err="1" smtClean="0">
                <a:latin typeface="Consolas" pitchFamily="49" charset="0"/>
                <a:cs typeface="Consolas" pitchFamily="49" charset="0"/>
              </a:rPr>
              <a:t>pointer</a:t>
            </a:r>
            <a:r>
              <a:rPr lang="ru-RU" sz="1400" b="1" dirty="0" smtClean="0">
                <a:latin typeface="Consolas" pitchFamily="49" charset="0"/>
                <a:cs typeface="Consolas" pitchFamily="49" charset="0"/>
              </a:rPr>
              <a:t>++;</a:t>
            </a:r>
          </a:p>
          <a:p>
            <a:r>
              <a:rPr lang="ru-RU" sz="1400" b="1" dirty="0" smtClean="0">
                <a:latin typeface="Consolas" pitchFamily="49" charset="0"/>
                <a:cs typeface="Consolas" pitchFamily="49" charset="0"/>
              </a:rPr>
              <a:t>            return true;</a:t>
            </a:r>
          </a:p>
          <a:p>
            <a:r>
              <a:rPr lang="ru-RU" sz="1400" b="1" dirty="0" smtClean="0">
                <a:latin typeface="Consolas" pitchFamily="49" charset="0"/>
                <a:cs typeface="Consolas" pitchFamily="49" charset="0"/>
              </a:rPr>
              <a:t>        }</a:t>
            </a:r>
          </a:p>
          <a:p>
            <a:r>
              <a:rPr lang="ru-RU" sz="1400" b="1" dirty="0" smtClean="0">
                <a:latin typeface="Consolas" pitchFamily="49" charset="0"/>
                <a:cs typeface="Consolas" pitchFamily="49" charset="0"/>
              </a:rPr>
              <a:t>        else</a:t>
            </a:r>
          </a:p>
          <a:p>
            <a:r>
              <a:rPr lang="ru-RU" sz="1400" b="1" dirty="0" smtClean="0">
                <a:latin typeface="Consolas" pitchFamily="49" charset="0"/>
                <a:cs typeface="Consolas" pitchFamily="49" charset="0"/>
              </a:rPr>
              <a:t>        {</a:t>
            </a:r>
          </a:p>
          <a:p>
            <a:r>
              <a:rPr lang="ru-RU" sz="1400" b="1" dirty="0" smtClean="0">
                <a:latin typeface="Consolas" pitchFamily="49" charset="0"/>
                <a:cs typeface="Consolas" pitchFamily="49" charset="0"/>
              </a:rPr>
              <a:t>            return false;</a:t>
            </a:r>
          </a:p>
          <a:p>
            <a:r>
              <a:rPr lang="ru-RU" sz="1400" b="1" dirty="0" smtClean="0">
                <a:latin typeface="Consolas" pitchFamily="49" charset="0"/>
                <a:cs typeface="Consolas" pitchFamily="49" charset="0"/>
              </a:rPr>
              <a:t>        }</a:t>
            </a:r>
          </a:p>
          <a:p>
            <a:r>
              <a:rPr lang="ru-RU" sz="1400" b="1" dirty="0" smtClean="0">
                <a:latin typeface="Consolas" pitchFamily="49" charset="0"/>
                <a:cs typeface="Consolas" pitchFamily="49" charset="0"/>
              </a:rPr>
              <a:t>    }</a:t>
            </a:r>
          </a:p>
          <a:p>
            <a:r>
              <a:rPr lang="ru-RU" sz="1400" b="1" dirty="0" smtClean="0">
                <a:latin typeface="Consolas" pitchFamily="49" charset="0"/>
                <a:cs typeface="Consolas" pitchFamily="49" charset="0"/>
              </a:rPr>
              <a:t>    public void Reset()</a:t>
            </a:r>
          </a:p>
          <a:p>
            <a:r>
              <a:rPr lang="ru-RU" sz="1400" b="1" dirty="0" smtClean="0">
                <a:latin typeface="Consolas" pitchFamily="49" charset="0"/>
                <a:cs typeface="Consolas" pitchFamily="49" charset="0"/>
              </a:rPr>
              <a:t>    {</a:t>
            </a:r>
          </a:p>
          <a:p>
            <a:r>
              <a:rPr lang="ru-RU" sz="1400" b="1" dirty="0" smtClean="0">
                <a:latin typeface="Consolas" pitchFamily="49" charset="0"/>
                <a:cs typeface="Consolas" pitchFamily="49" charset="0"/>
              </a:rPr>
              <a:t>        </a:t>
            </a:r>
            <a:r>
              <a:rPr lang="ru-RU" sz="1400" b="1" dirty="0" err="1" smtClean="0">
                <a:latin typeface="Consolas" pitchFamily="49" charset="0"/>
                <a:cs typeface="Consolas" pitchFamily="49" charset="0"/>
              </a:rPr>
              <a:t>pointer</a:t>
            </a:r>
            <a:r>
              <a:rPr lang="ru-RU" sz="1400" b="1" dirty="0" smtClean="0">
                <a:latin typeface="Consolas" pitchFamily="49" charset="0"/>
                <a:cs typeface="Consolas" pitchFamily="49" charset="0"/>
              </a:rPr>
              <a:t> = -1;</a:t>
            </a:r>
          </a:p>
          <a:p>
            <a:r>
              <a:rPr lang="ru-RU" sz="1400" b="1" dirty="0" smtClean="0">
                <a:latin typeface="Consolas" pitchFamily="49" charset="0"/>
                <a:cs typeface="Consolas" pitchFamily="49" charset="0"/>
              </a:rPr>
              <a:t>    }</a:t>
            </a:r>
          </a:p>
          <a:p>
            <a:endParaRPr lang="ru-RU" sz="1400" b="1" dirty="0" smtClean="0">
              <a:latin typeface="Consolas" pitchFamily="49" charset="0"/>
              <a:cs typeface="Consolas" pitchFamily="49" charset="0"/>
            </a:endParaRPr>
          </a:p>
          <a:p>
            <a:r>
              <a:rPr lang="ru-RU" sz="1400" b="1" dirty="0" smtClean="0">
                <a:latin typeface="Consolas" pitchFamily="49" charset="0"/>
                <a:cs typeface="Consolas" pitchFamily="49" charset="0"/>
              </a:rPr>
              <a:t>    public void Dispose() { }</a:t>
            </a:r>
          </a:p>
          <a:p>
            <a:r>
              <a:rPr lang="ru-RU" sz="1400" dirty="0" smtClean="0"/>
              <a:t>}</a:t>
            </a:r>
            <a:endParaRPr lang="ru-RU" sz="1400" b="1" dirty="0" smtClean="0"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4" name="Group 17"/>
          <p:cNvGrpSpPr/>
          <p:nvPr/>
        </p:nvGrpSpPr>
        <p:grpSpPr>
          <a:xfrm>
            <a:off x="3345208" y="990600"/>
            <a:ext cx="6539406" cy="914400"/>
            <a:chOff x="2970486" y="2209800"/>
            <a:chExt cx="5944914" cy="914400"/>
          </a:xfrm>
        </p:grpSpPr>
        <p:sp>
          <p:nvSpPr>
            <p:cNvPr id="7" name="Rounded Rectangle 6"/>
            <p:cNvSpPr/>
            <p:nvPr/>
          </p:nvSpPr>
          <p:spPr bwMode="auto">
            <a:xfrm>
              <a:off x="4272787" y="2209800"/>
              <a:ext cx="4642613" cy="914400"/>
            </a:xfrm>
            <a:prstGeom prst="roundRect">
              <a:avLst/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just"/>
              <a:r>
                <a:rPr lang="ru-RU" smtClean="0"/>
                <a:t>Возвращает свойство Current типобезопастного обобщенного интерфейса IEnumerator&lt;T&gt;</a:t>
              </a:r>
            </a:p>
          </p:txBody>
        </p:sp>
        <p:pic>
          <p:nvPicPr>
            <p:cNvPr id="10" name="Picture 16" descr="arrow03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 rot="11790563">
              <a:off x="2970486" y="2314957"/>
              <a:ext cx="1844461" cy="21900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6" name="Group 18"/>
          <p:cNvGrpSpPr/>
          <p:nvPr/>
        </p:nvGrpSpPr>
        <p:grpSpPr>
          <a:xfrm>
            <a:off x="3617315" y="2090645"/>
            <a:ext cx="6267299" cy="793514"/>
            <a:chOff x="3446456" y="1644886"/>
            <a:chExt cx="5697544" cy="793514"/>
          </a:xfrm>
        </p:grpSpPr>
        <p:sp>
          <p:nvSpPr>
            <p:cNvPr id="8" name="Rounded Rectangle 7"/>
            <p:cNvSpPr/>
            <p:nvPr/>
          </p:nvSpPr>
          <p:spPr bwMode="auto">
            <a:xfrm>
              <a:off x="4267200" y="1828800"/>
              <a:ext cx="4876800" cy="609600"/>
            </a:xfrm>
            <a:prstGeom prst="roundRect">
              <a:avLst/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r>
                <a:rPr lang="ru-RU" smtClean="0"/>
                <a:t>Продвигает  перечислитель  к следующему элементу коллекции</a:t>
              </a:r>
            </a:p>
          </p:txBody>
        </p:sp>
        <p:pic>
          <p:nvPicPr>
            <p:cNvPr id="11" name="Picture 16" descr="arrow03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 rot="11950699">
              <a:off x="3446456" y="1644886"/>
              <a:ext cx="1957461" cy="1902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9" name="Group 19"/>
          <p:cNvGrpSpPr/>
          <p:nvPr/>
        </p:nvGrpSpPr>
        <p:grpSpPr>
          <a:xfrm>
            <a:off x="2290092" y="4572000"/>
            <a:ext cx="7516849" cy="762000"/>
            <a:chOff x="2081901" y="3810000"/>
            <a:chExt cx="6833499" cy="762000"/>
          </a:xfrm>
        </p:grpSpPr>
        <p:sp>
          <p:nvSpPr>
            <p:cNvPr id="12" name="Rounded Rectangle 11"/>
            <p:cNvSpPr/>
            <p:nvPr/>
          </p:nvSpPr>
          <p:spPr bwMode="auto">
            <a:xfrm>
              <a:off x="4800600" y="3810000"/>
              <a:ext cx="4114800" cy="762000"/>
            </a:xfrm>
            <a:prstGeom prst="roundRect">
              <a:avLst/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just"/>
              <a:r>
                <a:rPr lang="ru-RU" smtClean="0"/>
                <a:t>Сбрасывает внутреннее состояние перечислителя</a:t>
              </a:r>
            </a:p>
          </p:txBody>
        </p:sp>
        <p:pic>
          <p:nvPicPr>
            <p:cNvPr id="13" name="Picture 16" descr="arrow03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 rot="11384036">
              <a:off x="2081901" y="3876179"/>
              <a:ext cx="3127513" cy="2014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14" name="Group 22"/>
          <p:cNvGrpSpPr/>
          <p:nvPr/>
        </p:nvGrpSpPr>
        <p:grpSpPr>
          <a:xfrm>
            <a:off x="2180303" y="5630724"/>
            <a:ext cx="6704618" cy="465276"/>
            <a:chOff x="2006594" y="4259124"/>
            <a:chExt cx="6095108" cy="465276"/>
          </a:xfrm>
        </p:grpSpPr>
        <p:sp>
          <p:nvSpPr>
            <p:cNvPr id="24" name="Rounded Rectangle 23"/>
            <p:cNvSpPr/>
            <p:nvPr/>
          </p:nvSpPr>
          <p:spPr bwMode="auto">
            <a:xfrm>
              <a:off x="4291702" y="4267200"/>
              <a:ext cx="3810000" cy="457200"/>
            </a:xfrm>
            <a:prstGeom prst="roundRect">
              <a:avLst/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r>
                <a:rPr lang="ru-RU" smtClean="0"/>
                <a:t>Реализация интерфейса IDisposable</a:t>
              </a:r>
            </a:p>
          </p:txBody>
        </p:sp>
        <p:pic>
          <p:nvPicPr>
            <p:cNvPr id="25" name="Picture 16" descr="arrow03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 rot="11384036">
              <a:off x="2006594" y="4259124"/>
              <a:ext cx="2623003" cy="1689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15" name="Group 29"/>
          <p:cNvGrpSpPr/>
          <p:nvPr/>
        </p:nvGrpSpPr>
        <p:grpSpPr>
          <a:xfrm>
            <a:off x="335280" y="838200"/>
            <a:ext cx="9471660" cy="4267200"/>
            <a:chOff x="304800" y="838200"/>
            <a:chExt cx="8610600" cy="4267200"/>
          </a:xfrm>
        </p:grpSpPr>
        <p:sp>
          <p:nvSpPr>
            <p:cNvPr id="26" name="Left Brace 25"/>
            <p:cNvSpPr/>
            <p:nvPr/>
          </p:nvSpPr>
          <p:spPr>
            <a:xfrm>
              <a:off x="304800" y="838200"/>
              <a:ext cx="457200" cy="4267200"/>
            </a:xfrm>
            <a:prstGeom prst="leftBrace">
              <a:avLst>
                <a:gd name="adj1" fmla="val 74005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28" name="Picture 16" descr="arrow03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 rot="11384036">
              <a:off x="423052" y="3142645"/>
              <a:ext cx="5644933" cy="2165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9" name="Rounded Rectangle 28"/>
            <p:cNvSpPr/>
            <p:nvPr/>
          </p:nvSpPr>
          <p:spPr bwMode="auto">
            <a:xfrm>
              <a:off x="5029200" y="3352800"/>
              <a:ext cx="3886200" cy="609600"/>
            </a:xfrm>
            <a:prstGeom prst="roundRect">
              <a:avLst/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r>
                <a:rPr lang="ru-RU" smtClean="0"/>
                <a:t>Реализация интерфейса IEnumerator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56648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Реализация перечислителя с помощью итератора</a:t>
            </a:r>
            <a:endParaRPr lang="ru-RU" dirty="0"/>
          </a:p>
        </p:txBody>
      </p:sp>
      <p:sp>
        <p:nvSpPr>
          <p:cNvPr id="5" name="Rounded Rectangle 4"/>
          <p:cNvSpPr/>
          <p:nvPr/>
        </p:nvSpPr>
        <p:spPr bwMode="auto">
          <a:xfrm>
            <a:off x="335280" y="762000"/>
            <a:ext cx="9471660" cy="609600"/>
          </a:xfrm>
          <a:prstGeom prst="round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just"/>
            <a:r>
              <a:rPr lang="ru-RU" dirty="0" smtClean="0"/>
              <a:t>Итератор является блоком кода, возвращающим (</a:t>
            </a:r>
            <a:r>
              <a:rPr lang="ru-RU" dirty="0" err="1" smtClean="0"/>
              <a:t>yields</a:t>
            </a:r>
            <a:r>
              <a:rPr lang="ru-RU" dirty="0" smtClean="0"/>
              <a:t>) последовательность значений коллекции</a:t>
            </a:r>
          </a:p>
        </p:txBody>
      </p:sp>
      <p:sp>
        <p:nvSpPr>
          <p:cNvPr id="6" name="Rounded Rectangle 5"/>
          <p:cNvSpPr/>
          <p:nvPr/>
        </p:nvSpPr>
        <p:spPr bwMode="auto">
          <a:xfrm>
            <a:off x="335280" y="2286000"/>
            <a:ext cx="9471660" cy="990600"/>
          </a:xfrm>
          <a:prstGeom prst="round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just"/>
            <a:r>
              <a:rPr lang="ru-RU" dirty="0" smtClean="0"/>
              <a:t>Итератор не является членом перечисляемого класса, он только описание перечисляемой последовательности, которую компилятор C# может использовать для создания своего собственного перечислителя</a:t>
            </a:r>
          </a:p>
        </p:txBody>
      </p:sp>
      <p:sp>
        <p:nvSpPr>
          <p:cNvPr id="11" name="Rounded Rectangle 10"/>
          <p:cNvSpPr/>
          <p:nvPr/>
        </p:nvSpPr>
        <p:spPr bwMode="auto">
          <a:xfrm>
            <a:off x="335280" y="3429000"/>
            <a:ext cx="9471660" cy="1066800"/>
          </a:xfrm>
          <a:prstGeom prst="round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just"/>
            <a:r>
              <a:rPr lang="ru-RU" dirty="0" smtClean="0"/>
              <a:t>Итератор отличает присутствие одного или нескольких операторов yield:</a:t>
            </a:r>
          </a:p>
          <a:p>
            <a:pPr marL="355600" indent="-355600" algn="just">
              <a:buFont typeface="Arial" pitchFamily="34" charset="0"/>
              <a:buChar char="•"/>
            </a:pPr>
            <a:r>
              <a:rPr lang="ru-RU" dirty="0" smtClean="0"/>
              <a:t>yield return &lt;выражение&gt; возвращает следующее значение последовательности</a:t>
            </a:r>
          </a:p>
          <a:p>
            <a:pPr marL="355600" indent="-355600" algn="just">
              <a:buFont typeface="Arial" pitchFamily="34" charset="0"/>
              <a:buChar char="•"/>
            </a:pPr>
            <a:r>
              <a:rPr lang="ru-RU" dirty="0" smtClean="0"/>
              <a:t>yield break прекращает генерацию последовательности</a:t>
            </a:r>
          </a:p>
        </p:txBody>
      </p:sp>
      <p:sp>
        <p:nvSpPr>
          <p:cNvPr id="14" name="Rounded Rectangle 13"/>
          <p:cNvSpPr/>
          <p:nvPr/>
        </p:nvSpPr>
        <p:spPr bwMode="auto">
          <a:xfrm>
            <a:off x="335280" y="4572000"/>
            <a:ext cx="9471660" cy="1219200"/>
          </a:xfrm>
          <a:prstGeom prst="round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just"/>
            <a:r>
              <a:rPr lang="ru-RU" dirty="0" smtClean="0"/>
              <a:t>При создании итератора для класса или структуры реализация всего интерфейса </a:t>
            </a:r>
            <a:r>
              <a:rPr lang="ru-RU" dirty="0" err="1" smtClean="0"/>
              <a:t>IEnumerator</a:t>
            </a:r>
            <a:r>
              <a:rPr lang="ru-RU" dirty="0" smtClean="0"/>
              <a:t> не требуется – когда компилятор обнаруживает итератор, он автоматически создает методы </a:t>
            </a:r>
            <a:r>
              <a:rPr lang="ru-RU" dirty="0" err="1" smtClean="0"/>
              <a:t>Current</a:t>
            </a:r>
            <a:r>
              <a:rPr lang="ru-RU" dirty="0" smtClean="0"/>
              <a:t>, </a:t>
            </a:r>
            <a:r>
              <a:rPr lang="ru-RU" dirty="0" err="1" smtClean="0"/>
              <a:t>MoveNext</a:t>
            </a:r>
            <a:r>
              <a:rPr lang="ru-RU" dirty="0" smtClean="0"/>
              <a:t> и </a:t>
            </a:r>
            <a:r>
              <a:rPr lang="ru-RU" dirty="0" err="1" smtClean="0"/>
              <a:t>Dispose</a:t>
            </a:r>
            <a:r>
              <a:rPr lang="ru-RU" dirty="0" smtClean="0"/>
              <a:t> интерфейса </a:t>
            </a:r>
            <a:r>
              <a:rPr lang="ru-RU" dirty="0" err="1" smtClean="0"/>
              <a:t>IEnumerator</a:t>
            </a:r>
            <a:r>
              <a:rPr lang="ru-RU" dirty="0" smtClean="0"/>
              <a:t> или </a:t>
            </a:r>
            <a:r>
              <a:rPr lang="ru-RU" dirty="0" err="1" smtClean="0"/>
              <a:t>IEnumerator</a:t>
            </a:r>
            <a:r>
              <a:rPr lang="ru-RU" dirty="0" smtClean="0"/>
              <a:t>&lt;T&gt;</a:t>
            </a:r>
          </a:p>
        </p:txBody>
      </p:sp>
      <p:sp>
        <p:nvSpPr>
          <p:cNvPr id="15" name="Rounded Rectangle 14"/>
          <p:cNvSpPr/>
          <p:nvPr/>
        </p:nvSpPr>
        <p:spPr bwMode="auto">
          <a:xfrm>
            <a:off x="335280" y="5867400"/>
            <a:ext cx="9471660" cy="533400"/>
          </a:xfrm>
          <a:prstGeom prst="round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just"/>
            <a:r>
              <a:rPr lang="ru-RU" smtClean="0"/>
              <a:t>Итератор вызывается из клиентского кода с помощью оператора foreach</a:t>
            </a:r>
          </a:p>
        </p:txBody>
      </p:sp>
      <p:sp>
        <p:nvSpPr>
          <p:cNvPr id="9" name="Rounded Rectangle 5"/>
          <p:cNvSpPr/>
          <p:nvPr/>
        </p:nvSpPr>
        <p:spPr bwMode="auto">
          <a:xfrm>
            <a:off x="335280" y="1447801"/>
            <a:ext cx="9471660" cy="684663"/>
          </a:xfrm>
          <a:prstGeom prst="round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just"/>
            <a:r>
              <a:rPr lang="ru-RU" dirty="0"/>
              <a:t>Итератор — метод доступа get или оператор, выполняющий настраиваемую итерацию класса массива или коллекции с помощью ключевого слова yield</a:t>
            </a:r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685978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Реализация перечислителя с помощью итератора</a:t>
            </a:r>
          </a:p>
        </p:txBody>
      </p:sp>
      <p:sp>
        <p:nvSpPr>
          <p:cNvPr id="4" name="Блок-схема: документ 3"/>
          <p:cNvSpPr/>
          <p:nvPr/>
        </p:nvSpPr>
        <p:spPr bwMode="auto">
          <a:xfrm>
            <a:off x="335280" y="990600"/>
            <a:ext cx="7376160" cy="4495800"/>
          </a:xfrm>
          <a:prstGeom prst="flowChartDocument">
            <a:avLst/>
          </a:prstGeom>
          <a:solidFill>
            <a:schemeClr val="bg1"/>
          </a:solidFill>
          <a:ln>
            <a:headEnd/>
            <a:tailEnd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>
              <a:spcAft>
                <a:spcPts val="0"/>
              </a:spcAft>
            </a:pPr>
            <a:endParaRPr lang="arn-CL" sz="1600" dirty="0" smtClean="0">
              <a:latin typeface="Consolas" pitchFamily="49" charset="0"/>
              <a:cs typeface="Consolas" pitchFamily="49" charset="0"/>
            </a:endParaRPr>
          </a:p>
          <a:p>
            <a:pPr>
              <a:spcAft>
                <a:spcPts val="0"/>
              </a:spcAft>
            </a:pPr>
            <a:r>
              <a:rPr lang="arn-CL" sz="1600" dirty="0" smtClean="0">
                <a:latin typeface="Consolas" pitchFamily="49" charset="0"/>
                <a:cs typeface="Consolas" pitchFamily="49" charset="0"/>
              </a:rPr>
              <a:t>public </a:t>
            </a:r>
            <a:r>
              <a:rPr lang="arn-CL" sz="1600" dirty="0">
                <a:latin typeface="Consolas" pitchFamily="49" charset="0"/>
                <a:cs typeface="Consolas" pitchFamily="49" charset="0"/>
              </a:rPr>
              <a:t>class CustomContainer&lt;T&gt;</a:t>
            </a:r>
          </a:p>
          <a:p>
            <a:pPr>
              <a:spcAft>
                <a:spcPts val="0"/>
              </a:spcAft>
            </a:pPr>
            <a:r>
              <a:rPr lang="arn-CL" sz="1600" dirty="0" smtClean="0">
                <a:latin typeface="Consolas" pitchFamily="49" charset="0"/>
                <a:cs typeface="Consolas" pitchFamily="49" charset="0"/>
              </a:rPr>
              <a:t>{</a:t>
            </a:r>
            <a:endParaRPr lang="arn-CL" sz="1600" dirty="0">
              <a:latin typeface="Consolas" pitchFamily="49" charset="0"/>
              <a:cs typeface="Consolas" pitchFamily="49" charset="0"/>
            </a:endParaRPr>
          </a:p>
          <a:p>
            <a:pPr>
              <a:spcAft>
                <a:spcPts val="0"/>
              </a:spcAft>
            </a:pP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    </a:t>
            </a:r>
            <a:r>
              <a:rPr lang="arn-CL" sz="1600" dirty="0" smtClean="0">
                <a:latin typeface="Consolas" pitchFamily="49" charset="0"/>
                <a:cs typeface="Consolas" pitchFamily="49" charset="0"/>
              </a:rPr>
              <a:t>private </a:t>
            </a:r>
            <a:r>
              <a:rPr lang="arn-CL" sz="1600" dirty="0">
                <a:latin typeface="Consolas" pitchFamily="49" charset="0"/>
                <a:cs typeface="Consolas" pitchFamily="49" charset="0"/>
              </a:rPr>
              <a:t>T[] _container;</a:t>
            </a:r>
          </a:p>
          <a:p>
            <a:pPr>
              <a:spcAft>
                <a:spcPts val="0"/>
              </a:spcAft>
            </a:pP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    </a:t>
            </a:r>
            <a:r>
              <a:rPr lang="arn-CL" sz="1600" dirty="0" smtClean="0">
                <a:latin typeface="Consolas" pitchFamily="49" charset="0"/>
                <a:cs typeface="Consolas" pitchFamily="49" charset="0"/>
              </a:rPr>
              <a:t>public CustomContainer(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. . .</a:t>
            </a:r>
            <a:r>
              <a:rPr lang="arn-CL" sz="1600" dirty="0" smtClean="0">
                <a:latin typeface="Consolas" pitchFamily="49" charset="0"/>
                <a:cs typeface="Consolas" pitchFamily="49" charset="0"/>
              </a:rPr>
              <a:t>)</a:t>
            </a:r>
            <a:endParaRPr lang="arn-CL" sz="1600" dirty="0">
              <a:latin typeface="Consolas" pitchFamily="49" charset="0"/>
              <a:cs typeface="Consolas" pitchFamily="49" charset="0"/>
            </a:endParaRPr>
          </a:p>
          <a:p>
            <a:pPr>
              <a:spcAft>
                <a:spcPts val="0"/>
              </a:spcAft>
            </a:pP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    </a:t>
            </a:r>
            <a:r>
              <a:rPr lang="arn-CL" sz="1600" dirty="0" smtClean="0">
                <a:latin typeface="Consolas" pitchFamily="49" charset="0"/>
                <a:cs typeface="Consolas" pitchFamily="49" charset="0"/>
              </a:rPr>
              <a:t>{</a:t>
            </a:r>
            <a:endParaRPr lang="arn-CL" sz="1600" dirty="0">
              <a:latin typeface="Consolas" pitchFamily="49" charset="0"/>
              <a:cs typeface="Consolas" pitchFamily="49" charset="0"/>
            </a:endParaRPr>
          </a:p>
          <a:p>
            <a:pPr>
              <a:spcAft>
                <a:spcPts val="0"/>
              </a:spcAft>
            </a:pP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        . . .</a:t>
            </a:r>
            <a:endParaRPr lang="arn-CL" sz="1600" dirty="0">
              <a:latin typeface="Consolas" pitchFamily="49" charset="0"/>
              <a:cs typeface="Consolas" pitchFamily="49" charset="0"/>
            </a:endParaRPr>
          </a:p>
          <a:p>
            <a:pPr>
              <a:spcAft>
                <a:spcPts val="0"/>
              </a:spcAft>
            </a:pP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    </a:t>
            </a:r>
            <a:r>
              <a:rPr lang="arn-CL" sz="1600" dirty="0" smtClean="0">
                <a:latin typeface="Consolas" pitchFamily="49" charset="0"/>
                <a:cs typeface="Consolas" pitchFamily="49" charset="0"/>
              </a:rPr>
              <a:t>}</a:t>
            </a:r>
            <a:endParaRPr lang="arn-CL" sz="1600" dirty="0">
              <a:latin typeface="Consolas" pitchFamily="49" charset="0"/>
              <a:cs typeface="Consolas" pitchFamily="49" charset="0"/>
            </a:endParaRPr>
          </a:p>
          <a:p>
            <a:pPr>
              <a:spcAft>
                <a:spcPts val="0"/>
              </a:spcAft>
            </a:pPr>
            <a:endParaRPr lang="arn-CL" sz="1600" dirty="0">
              <a:latin typeface="Consolas" pitchFamily="49" charset="0"/>
              <a:cs typeface="Consolas" pitchFamily="49" charset="0"/>
            </a:endParaRPr>
          </a:p>
          <a:p>
            <a:pPr>
              <a:spcAft>
                <a:spcPts val="0"/>
              </a:spcAft>
            </a:pP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    </a:t>
            </a:r>
            <a:r>
              <a:rPr lang="arn-CL" sz="1600" b="1" dirty="0" smtClean="0">
                <a:latin typeface="Consolas" pitchFamily="49" charset="0"/>
                <a:cs typeface="Consolas" pitchFamily="49" charset="0"/>
              </a:rPr>
              <a:t>public </a:t>
            </a:r>
            <a:r>
              <a:rPr lang="arn-CL" sz="1600" b="1" dirty="0">
                <a:latin typeface="Consolas" pitchFamily="49" charset="0"/>
                <a:cs typeface="Consolas" pitchFamily="49" charset="0"/>
              </a:rPr>
              <a:t>IEnumerator&lt;T&gt; GetEnumerator()</a:t>
            </a:r>
          </a:p>
          <a:p>
            <a:pPr>
              <a:spcAft>
                <a:spcPts val="0"/>
              </a:spcAft>
            </a:pPr>
            <a:r>
              <a:rPr lang="ru-RU" sz="1600" b="1" dirty="0" smtClean="0">
                <a:latin typeface="Consolas" pitchFamily="49" charset="0"/>
                <a:cs typeface="Consolas" pitchFamily="49" charset="0"/>
              </a:rPr>
              <a:t>     </a:t>
            </a:r>
            <a:r>
              <a:rPr lang="arn-CL" sz="1600" b="1" dirty="0" smtClean="0">
                <a:latin typeface="Consolas" pitchFamily="49" charset="0"/>
                <a:cs typeface="Consolas" pitchFamily="49" charset="0"/>
              </a:rPr>
              <a:t>{</a:t>
            </a:r>
            <a:endParaRPr lang="arn-CL" sz="1600" b="1" dirty="0">
              <a:latin typeface="Consolas" pitchFamily="49" charset="0"/>
              <a:cs typeface="Consolas" pitchFamily="49" charset="0"/>
            </a:endParaRPr>
          </a:p>
          <a:p>
            <a:pPr>
              <a:spcAft>
                <a:spcPts val="0"/>
              </a:spcAft>
            </a:pP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        </a:t>
            </a:r>
            <a:r>
              <a:rPr lang="arn-CL" sz="1600" dirty="0" smtClean="0">
                <a:latin typeface="Consolas" pitchFamily="49" charset="0"/>
                <a:cs typeface="Consolas" pitchFamily="49" charset="0"/>
              </a:rPr>
              <a:t>for </a:t>
            </a:r>
            <a:r>
              <a:rPr lang="arn-CL" sz="1600" dirty="0">
                <a:latin typeface="Consolas" pitchFamily="49" charset="0"/>
                <a:cs typeface="Consolas" pitchFamily="49" charset="0"/>
              </a:rPr>
              <a:t>(var i = 0; i &lt; _container.Length; i++)</a:t>
            </a:r>
          </a:p>
          <a:p>
            <a:pPr>
              <a:spcAft>
                <a:spcPts val="0"/>
              </a:spcAft>
            </a:pPr>
            <a:r>
              <a:rPr lang="ru-RU" sz="1600" b="1" dirty="0" smtClean="0">
                <a:latin typeface="Consolas" pitchFamily="49" charset="0"/>
                <a:cs typeface="Consolas" pitchFamily="49" charset="0"/>
              </a:rPr>
              <a:t>             </a:t>
            </a:r>
            <a:r>
              <a:rPr lang="arn-CL" sz="1600" b="1" dirty="0" smtClean="0">
                <a:latin typeface="Consolas" pitchFamily="49" charset="0"/>
                <a:cs typeface="Consolas" pitchFamily="49" charset="0"/>
              </a:rPr>
              <a:t>yield </a:t>
            </a:r>
            <a:r>
              <a:rPr lang="arn-CL" sz="1600" b="1" dirty="0">
                <a:latin typeface="Consolas" pitchFamily="49" charset="0"/>
                <a:cs typeface="Consolas" pitchFamily="49" charset="0"/>
              </a:rPr>
              <a:t>return _container[i];</a:t>
            </a:r>
          </a:p>
          <a:p>
            <a:pPr>
              <a:spcAft>
                <a:spcPts val="0"/>
              </a:spcAft>
            </a:pP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    </a:t>
            </a:r>
            <a:r>
              <a:rPr lang="arn-CL" sz="1600" dirty="0" smtClean="0">
                <a:latin typeface="Consolas" pitchFamily="49" charset="0"/>
                <a:cs typeface="Consolas" pitchFamily="49" charset="0"/>
              </a:rPr>
              <a:t>}</a:t>
            </a:r>
            <a:endParaRPr lang="ru-RU" sz="1600" dirty="0" smtClean="0">
              <a:latin typeface="Consolas" pitchFamily="49" charset="0"/>
              <a:cs typeface="Consolas" pitchFamily="49" charset="0"/>
            </a:endParaRPr>
          </a:p>
          <a:p>
            <a:pPr>
              <a:spcAft>
                <a:spcPts val="0"/>
              </a:spcAft>
            </a:pP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     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. . .</a:t>
            </a:r>
          </a:p>
          <a:p>
            <a:pPr>
              <a:spcAft>
                <a:spcPts val="0"/>
              </a:spcAft>
            </a:pP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}</a:t>
            </a:r>
            <a:endParaRPr lang="ru-RU" sz="1600" dirty="0" err="1" smtClean="0"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9883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Реализация перечислителя с помощью итератора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" y="838200"/>
            <a:ext cx="6470519" cy="55626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0299" y="990603"/>
            <a:ext cx="4358640" cy="149028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7696" y="3619503"/>
            <a:ext cx="3604260" cy="144452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5941" y="4815084"/>
            <a:ext cx="3590689" cy="1450784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979085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lowchart: Document 7"/>
          <p:cNvSpPr/>
          <p:nvPr/>
        </p:nvSpPr>
        <p:spPr bwMode="auto">
          <a:xfrm>
            <a:off x="5699760" y="3657600"/>
            <a:ext cx="4023360" cy="685800"/>
          </a:xfrm>
          <a:prstGeom prst="flowChartDocument">
            <a:avLst/>
          </a:prstGeom>
          <a:solidFill>
            <a:schemeClr val="bg1"/>
          </a:solidFill>
          <a:ln>
            <a:headEnd/>
            <a:tailEnd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>
              <a:spcAft>
                <a:spcPts val="1000"/>
              </a:spcAft>
            </a:pPr>
            <a:r>
              <a:rPr lang="ru-RU" sz="1600" smtClean="0">
                <a:latin typeface="Consolas" pitchFamily="49" charset="0"/>
                <a:cs typeface="Consolas" pitchFamily="49" charset="0"/>
              </a:rPr>
              <a:t>public void Add(string item);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Почему необходимы обобщения</a:t>
            </a:r>
          </a:p>
        </p:txBody>
      </p:sp>
      <p:sp>
        <p:nvSpPr>
          <p:cNvPr id="4" name="Rounded Rectangle 3"/>
          <p:cNvSpPr/>
          <p:nvPr/>
        </p:nvSpPr>
        <p:spPr bwMode="auto">
          <a:xfrm>
            <a:off x="228600" y="762000"/>
            <a:ext cx="9570720" cy="685800"/>
          </a:xfrm>
          <a:prstGeom prst="round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just">
              <a:spcAft>
                <a:spcPts val="1000"/>
              </a:spcAft>
            </a:pPr>
            <a:r>
              <a:rPr lang="ru-RU" dirty="0" smtClean="0"/>
              <a:t>Замена параметра типа для указанного типа не просто текстовый механизм замены, компилятор при этом выполняет полную семантическую замену</a:t>
            </a:r>
          </a:p>
        </p:txBody>
      </p:sp>
      <p:sp>
        <p:nvSpPr>
          <p:cNvPr id="5" name="Flowchart: Document 4"/>
          <p:cNvSpPr/>
          <p:nvPr/>
        </p:nvSpPr>
        <p:spPr bwMode="auto">
          <a:xfrm>
            <a:off x="228600" y="1524000"/>
            <a:ext cx="7901940" cy="2362200"/>
          </a:xfrm>
          <a:prstGeom prst="flowChartDocument">
            <a:avLst/>
          </a:prstGeom>
          <a:solidFill>
            <a:schemeClr val="bg1"/>
          </a:solidFill>
          <a:ln>
            <a:headEnd/>
            <a:tailEnd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just"/>
            <a:endParaRPr lang="ru-RU" sz="1600" dirty="0" smtClean="0">
              <a:latin typeface="Consolas" pitchFamily="49" charset="0"/>
              <a:cs typeface="Consolas" pitchFamily="49" charset="0"/>
            </a:endParaRPr>
          </a:p>
          <a:p>
            <a:pPr algn="just"/>
            <a:r>
              <a:rPr lang="ru-RU" sz="1600" dirty="0" smtClean="0">
                <a:latin typeface="Consolas" pitchFamily="49" charset="0"/>
                <a:cs typeface="Consolas" pitchFamily="49" charset="0"/>
              </a:rPr>
              <a:t>List&lt;string&gt; names = new List&lt;string&gt;();</a:t>
            </a:r>
          </a:p>
          <a:p>
            <a:pPr algn="just"/>
            <a:r>
              <a:rPr lang="ru-RU" sz="1600" dirty="0" err="1" smtClean="0">
                <a:latin typeface="Consolas" pitchFamily="49" charset="0"/>
                <a:cs typeface="Consolas" pitchFamily="49" charset="0"/>
              </a:rPr>
              <a:t>names.Add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("</a:t>
            </a:r>
            <a:r>
              <a:rPr lang="ru-RU" sz="1600" dirty="0" err="1" smtClean="0">
                <a:latin typeface="Consolas" pitchFamily="49" charset="0"/>
                <a:cs typeface="Consolas" pitchFamily="49" charset="0"/>
              </a:rPr>
              <a:t>John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");</a:t>
            </a:r>
          </a:p>
          <a:p>
            <a:pPr algn="just"/>
            <a:r>
              <a:rPr lang="ru-RU" sz="1600" dirty="0" smtClean="0">
                <a:latin typeface="Consolas" pitchFamily="49" charset="0"/>
                <a:cs typeface="Consolas" pitchFamily="49" charset="0"/>
              </a:rPr>
              <a:t>...</a:t>
            </a:r>
          </a:p>
          <a:p>
            <a:pPr algn="just"/>
            <a:r>
              <a:rPr lang="ru-RU" sz="1600" dirty="0" smtClean="0">
                <a:latin typeface="Consolas" pitchFamily="49" charset="0"/>
                <a:cs typeface="Consolas" pitchFamily="49" charset="0"/>
              </a:rPr>
              <a:t>string name = names[0];</a:t>
            </a:r>
          </a:p>
          <a:p>
            <a:pPr algn="just"/>
            <a:r>
              <a:rPr lang="ru-RU" sz="1600" dirty="0" smtClean="0">
                <a:latin typeface="Consolas" pitchFamily="49" charset="0"/>
                <a:cs typeface="Consolas" pitchFamily="49" charset="0"/>
              </a:rPr>
              <a:t>List&lt;List&lt;string&gt;&gt; listOfLists = new List&lt;List&lt;string&gt;&gt;();</a:t>
            </a:r>
          </a:p>
          <a:p>
            <a:pPr algn="just"/>
            <a:r>
              <a:rPr lang="ru-RU" sz="1600" dirty="0" err="1" smtClean="0">
                <a:latin typeface="Consolas" pitchFamily="49" charset="0"/>
                <a:cs typeface="Consolas" pitchFamily="49" charset="0"/>
              </a:rPr>
              <a:t>listOfLists.Add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(names);</a:t>
            </a:r>
          </a:p>
          <a:p>
            <a:pPr algn="just"/>
            <a:r>
              <a:rPr lang="ru-RU" sz="1600" dirty="0" smtClean="0">
                <a:latin typeface="Consolas" pitchFamily="49" charset="0"/>
                <a:cs typeface="Consolas" pitchFamily="49" charset="0"/>
              </a:rPr>
              <a:t>...</a:t>
            </a:r>
          </a:p>
          <a:p>
            <a:pPr algn="just"/>
            <a:r>
              <a:rPr lang="ru-RU" sz="1600" dirty="0" smtClean="0">
                <a:latin typeface="Consolas" pitchFamily="49" charset="0"/>
                <a:cs typeface="Consolas" pitchFamily="49" charset="0"/>
              </a:rPr>
              <a:t>List&lt;string&gt; data = listOfLists[0];</a:t>
            </a:r>
          </a:p>
        </p:txBody>
      </p:sp>
      <p:pic>
        <p:nvPicPr>
          <p:cNvPr id="7" name="Picture 14" descr="E:\Projects\ContentDev\MSL PNG Library\arrow01_04.pn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 rot="13595644" flipV="1">
            <a:off x="4514404" y="2394428"/>
            <a:ext cx="2824156" cy="8850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ounded Rectangle 5"/>
          <p:cNvSpPr/>
          <p:nvPr/>
        </p:nvSpPr>
        <p:spPr bwMode="auto">
          <a:xfrm>
            <a:off x="5105400" y="1600200"/>
            <a:ext cx="4693920" cy="762000"/>
          </a:xfrm>
          <a:prstGeom prst="round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just">
              <a:spcAft>
                <a:spcPts val="1000"/>
              </a:spcAft>
            </a:pPr>
            <a:r>
              <a:rPr lang="ru-RU" dirty="0" smtClean="0"/>
              <a:t>Компилятор генерирует различные версии метода </a:t>
            </a:r>
            <a:r>
              <a:rPr lang="ru-RU" dirty="0" err="1" smtClean="0"/>
              <a:t>Add</a:t>
            </a:r>
            <a:endParaRPr lang="ru-RU" dirty="0" smtClean="0"/>
          </a:p>
        </p:txBody>
      </p:sp>
      <p:sp>
        <p:nvSpPr>
          <p:cNvPr id="9" name="Flowchart: Document 8"/>
          <p:cNvSpPr/>
          <p:nvPr/>
        </p:nvSpPr>
        <p:spPr bwMode="auto">
          <a:xfrm>
            <a:off x="228600" y="3935928"/>
            <a:ext cx="5020784" cy="685800"/>
          </a:xfrm>
          <a:prstGeom prst="flowChartDocument">
            <a:avLst/>
          </a:prstGeom>
          <a:solidFill>
            <a:schemeClr val="bg1"/>
          </a:solidFill>
          <a:ln>
            <a:headEnd/>
            <a:tailEnd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>
              <a:spcAft>
                <a:spcPts val="1000"/>
              </a:spcAft>
            </a:pPr>
            <a:r>
              <a:rPr lang="ru-RU" sz="1600" dirty="0" err="1" smtClean="0">
                <a:latin typeface="Consolas" pitchFamily="49" charset="0"/>
                <a:cs typeface="Consolas" pitchFamily="49" charset="0"/>
              </a:rPr>
              <a:t>public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ru-RU" sz="1600" dirty="0" err="1" smtClean="0">
                <a:latin typeface="Consolas" pitchFamily="49" charset="0"/>
                <a:cs typeface="Consolas" pitchFamily="49" charset="0"/>
              </a:rPr>
              <a:t>void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ru-RU" sz="1600" dirty="0" err="1" smtClean="0">
                <a:latin typeface="Consolas" pitchFamily="49" charset="0"/>
                <a:cs typeface="Consolas" pitchFamily="49" charset="0"/>
              </a:rPr>
              <a:t>Add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(</a:t>
            </a:r>
            <a:r>
              <a:rPr lang="ru-RU" sz="1600" dirty="0" err="1" smtClean="0">
                <a:latin typeface="Consolas" pitchFamily="49" charset="0"/>
                <a:cs typeface="Consolas" pitchFamily="49" charset="0"/>
              </a:rPr>
              <a:t>List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&lt;</a:t>
            </a:r>
            <a:r>
              <a:rPr lang="ru-RU" sz="1600" dirty="0" err="1" smtClean="0">
                <a:latin typeface="Consolas" pitchFamily="49" charset="0"/>
                <a:cs typeface="Consolas" pitchFamily="49" charset="0"/>
              </a:rPr>
              <a:t>string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&gt; </a:t>
            </a:r>
            <a:r>
              <a:rPr lang="ru-RU" sz="1600" dirty="0" err="1" smtClean="0">
                <a:latin typeface="Consolas" pitchFamily="49" charset="0"/>
                <a:cs typeface="Consolas" pitchFamily="49" charset="0"/>
              </a:rPr>
              <a:t>item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);</a:t>
            </a:r>
          </a:p>
        </p:txBody>
      </p:sp>
      <p:pic>
        <p:nvPicPr>
          <p:cNvPr id="10" name="Picture 14" descr="E:\Projects\ContentDev\MSL PNG Library\arrow01_04.pn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 rot="14057802" flipV="1">
            <a:off x="1659327" y="3265061"/>
            <a:ext cx="1569674" cy="4919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Flowchart: Document 10"/>
          <p:cNvSpPr/>
          <p:nvPr/>
        </p:nvSpPr>
        <p:spPr bwMode="auto">
          <a:xfrm>
            <a:off x="228600" y="4800600"/>
            <a:ext cx="4709160" cy="838200"/>
          </a:xfrm>
          <a:prstGeom prst="flowChartDocument">
            <a:avLst/>
          </a:prstGeom>
          <a:solidFill>
            <a:schemeClr val="bg1"/>
          </a:solidFill>
          <a:ln>
            <a:headEnd/>
            <a:tailEnd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ru-RU" sz="1600" dirty="0" err="1" smtClean="0">
                <a:latin typeface="Consolas" pitchFamily="49" charset="0"/>
                <a:cs typeface="Consolas" pitchFamily="49" charset="0"/>
              </a:rPr>
              <a:t>List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&lt;</a:t>
            </a:r>
            <a:r>
              <a:rPr lang="ru-RU" sz="1600" dirty="0" err="1" smtClean="0">
                <a:latin typeface="Consolas" pitchFamily="49" charset="0"/>
                <a:cs typeface="Consolas" pitchFamily="49" charset="0"/>
              </a:rPr>
              <a:t>int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&gt; </a:t>
            </a:r>
            <a:r>
              <a:rPr lang="ru-RU" sz="1600" dirty="0" err="1" smtClean="0">
                <a:latin typeface="Consolas" pitchFamily="49" charset="0"/>
                <a:cs typeface="Consolas" pitchFamily="49" charset="0"/>
              </a:rPr>
              <a:t>ages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= </a:t>
            </a:r>
            <a:r>
              <a:rPr lang="ru-RU" sz="1600" dirty="0" err="1" smtClean="0">
                <a:latin typeface="Consolas" pitchFamily="49" charset="0"/>
                <a:cs typeface="Consolas" pitchFamily="49" charset="0"/>
              </a:rPr>
              <a:t>new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ru-RU" sz="1600" dirty="0" err="1" smtClean="0">
                <a:latin typeface="Consolas" pitchFamily="49" charset="0"/>
                <a:cs typeface="Consolas" pitchFamily="49" charset="0"/>
              </a:rPr>
              <a:t>List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&lt;</a:t>
            </a:r>
            <a:r>
              <a:rPr lang="ru-RU" sz="1600" dirty="0" err="1" smtClean="0">
                <a:latin typeface="Consolas" pitchFamily="49" charset="0"/>
                <a:cs typeface="Consolas" pitchFamily="49" charset="0"/>
              </a:rPr>
              <a:t>int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&gt;();</a:t>
            </a:r>
          </a:p>
          <a:p>
            <a:r>
              <a:rPr lang="ru-RU" sz="1600" dirty="0" err="1" smtClean="0">
                <a:latin typeface="Consolas" pitchFamily="49" charset="0"/>
                <a:cs typeface="Consolas" pitchFamily="49" charset="0"/>
              </a:rPr>
              <a:t>ages.Add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(10);</a:t>
            </a:r>
          </a:p>
        </p:txBody>
      </p:sp>
      <p:sp>
        <p:nvSpPr>
          <p:cNvPr id="15" name="Flowchart: Document 14"/>
          <p:cNvSpPr/>
          <p:nvPr/>
        </p:nvSpPr>
        <p:spPr bwMode="auto">
          <a:xfrm>
            <a:off x="228600" y="5715000"/>
            <a:ext cx="4632960" cy="609600"/>
          </a:xfrm>
          <a:prstGeom prst="flowChartDocument">
            <a:avLst/>
          </a:prstGeom>
          <a:solidFill>
            <a:schemeClr val="bg1"/>
          </a:solidFill>
          <a:ln>
            <a:headEnd/>
            <a:tailEnd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ru-RU" sz="1600" smtClean="0">
                <a:latin typeface="Consolas" pitchFamily="49" charset="0"/>
                <a:cs typeface="Consolas" pitchFamily="49" charset="0"/>
              </a:rPr>
              <a:t>public void Add(int item);</a:t>
            </a:r>
          </a:p>
        </p:txBody>
      </p:sp>
      <p:pic>
        <p:nvPicPr>
          <p:cNvPr id="12" name="Picture 14" descr="E:\Projects\ContentDev\MSL PNG Library\arrow01_04.pn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 rot="12805260" flipV="1">
            <a:off x="2337504" y="5337271"/>
            <a:ext cx="1620427" cy="61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Rounded Rectangle 15"/>
          <p:cNvSpPr/>
          <p:nvPr/>
        </p:nvSpPr>
        <p:spPr bwMode="auto">
          <a:xfrm>
            <a:off x="6286500" y="5715000"/>
            <a:ext cx="3520440" cy="609600"/>
          </a:xfrm>
          <a:prstGeom prst="round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>
              <a:spcAft>
                <a:spcPts val="1000"/>
              </a:spcAft>
            </a:pPr>
            <a:r>
              <a:rPr lang="ru-RU" smtClean="0"/>
              <a:t>Упаковка  и рапаковка</a:t>
            </a:r>
          </a:p>
        </p:txBody>
      </p:sp>
      <p:pic>
        <p:nvPicPr>
          <p:cNvPr id="18" name="Content Placeholder 17" descr="button_cancel.png"/>
          <p:cNvPicPr>
            <a:picLocks noGrp="1" noChangeAspect="1"/>
          </p:cNvPicPr>
          <p:nvPr>
            <p:ph sz="quarter" idx="10"/>
          </p:nvPr>
        </p:nvPicPr>
        <p:blipFill>
          <a:blip r:embed="rId3" cstate="print"/>
          <a:stretch>
            <a:fillRect/>
          </a:stretch>
        </p:blipFill>
        <p:spPr>
          <a:xfrm>
            <a:off x="5699760" y="5600700"/>
            <a:ext cx="922020" cy="838200"/>
          </a:xfrm>
        </p:spPr>
      </p:pic>
    </p:spTree>
    <p:extLst>
      <p:ext uri="{BB962C8B-B14F-4D97-AF65-F5344CB8AC3E}">
        <p14:creationId xmlns:p14="http://schemas.microsoft.com/office/powerpoint/2010/main" val="4275242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Реализация перечислителя с помощью итератора</a:t>
            </a:r>
          </a:p>
        </p:txBody>
      </p:sp>
      <p:pic>
        <p:nvPicPr>
          <p:cNvPr id="23" name="Рисунок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" y="685800"/>
            <a:ext cx="7962900" cy="5107810"/>
          </a:xfrm>
          <a:prstGeom prst="rect">
            <a:avLst/>
          </a:prstGeom>
        </p:spPr>
      </p:pic>
      <p:cxnSp>
        <p:nvCxnSpPr>
          <p:cNvPr id="24" name="Прямая соединительная линия 23"/>
          <p:cNvCxnSpPr/>
          <p:nvPr/>
        </p:nvCxnSpPr>
        <p:spPr>
          <a:xfrm>
            <a:off x="335280" y="1066800"/>
            <a:ext cx="368808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5" name="Прямая соединительная линия 24"/>
          <p:cNvCxnSpPr/>
          <p:nvPr/>
        </p:nvCxnSpPr>
        <p:spPr>
          <a:xfrm>
            <a:off x="1173480" y="1981200"/>
            <a:ext cx="259842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Прямая соединительная линия 26"/>
          <p:cNvCxnSpPr/>
          <p:nvPr/>
        </p:nvCxnSpPr>
        <p:spPr>
          <a:xfrm>
            <a:off x="1173480" y="2286000"/>
            <a:ext cx="50292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9" name="Прямая соединительная линия 28"/>
          <p:cNvCxnSpPr/>
          <p:nvPr/>
        </p:nvCxnSpPr>
        <p:spPr>
          <a:xfrm>
            <a:off x="1508760" y="3239705"/>
            <a:ext cx="662178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" name="Прямая соединительная линия 30"/>
          <p:cNvCxnSpPr/>
          <p:nvPr/>
        </p:nvCxnSpPr>
        <p:spPr>
          <a:xfrm>
            <a:off x="1508760" y="3886200"/>
            <a:ext cx="595122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3" name="Прямая соединительная линия 32"/>
          <p:cNvCxnSpPr/>
          <p:nvPr/>
        </p:nvCxnSpPr>
        <p:spPr>
          <a:xfrm>
            <a:off x="1173480" y="2590800"/>
            <a:ext cx="402336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5" name="Прямая соединительная линия 34"/>
          <p:cNvCxnSpPr/>
          <p:nvPr/>
        </p:nvCxnSpPr>
        <p:spPr>
          <a:xfrm>
            <a:off x="1508760" y="4191000"/>
            <a:ext cx="184404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7" name="Прямая соединительная линия 36"/>
          <p:cNvCxnSpPr/>
          <p:nvPr/>
        </p:nvCxnSpPr>
        <p:spPr>
          <a:xfrm>
            <a:off x="1508760" y="4495800"/>
            <a:ext cx="184404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0" name="Скругленный прямоугольник 39"/>
          <p:cNvSpPr/>
          <p:nvPr/>
        </p:nvSpPr>
        <p:spPr bwMode="auto">
          <a:xfrm>
            <a:off x="335280" y="5562600"/>
            <a:ext cx="9387840" cy="914400"/>
          </a:xfrm>
          <a:prstGeom prst="round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just">
              <a:spcAft>
                <a:spcPts val="1000"/>
              </a:spcAft>
            </a:pPr>
            <a:r>
              <a:rPr lang="ru-RU" dirty="0"/>
              <a:t>Каждый сгенерированный класс реализует конечный автомат, который отслеживает текущее состояние объекта-итератора и переходит к выполнению очередного блока кода внутри блока итератора после вызова метода MoveNext</a:t>
            </a:r>
            <a:endParaRPr lang="ru-RU" dirty="0" smtClean="0"/>
          </a:p>
        </p:txBody>
      </p:sp>
      <p:sp>
        <p:nvSpPr>
          <p:cNvPr id="41" name="Скругленный прямоугольник 40"/>
          <p:cNvSpPr/>
          <p:nvPr/>
        </p:nvSpPr>
        <p:spPr bwMode="auto">
          <a:xfrm>
            <a:off x="5532120" y="4104420"/>
            <a:ext cx="4191000" cy="467583"/>
          </a:xfrm>
          <a:prstGeom prst="round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just">
              <a:spcAft>
                <a:spcPts val="1000"/>
              </a:spcAft>
            </a:pPr>
            <a:r>
              <a:rPr lang="en-US" dirty="0" smtClean="0"/>
              <a:t>C</a:t>
            </a:r>
            <a:r>
              <a:rPr lang="ru-RU" dirty="0" err="1" smtClean="0"/>
              <a:t>остояние</a:t>
            </a:r>
            <a:r>
              <a:rPr lang="ru-RU" dirty="0" smtClean="0"/>
              <a:t> </a:t>
            </a:r>
            <a:r>
              <a:rPr lang="ru-RU" dirty="0"/>
              <a:t>конечного автомата</a:t>
            </a:r>
            <a:endParaRPr lang="ru-RU" dirty="0" smtClean="0"/>
          </a:p>
        </p:txBody>
      </p:sp>
      <p:pic>
        <p:nvPicPr>
          <p:cNvPr id="42" name="Picture 16" descr="arrow03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 rot="11147237">
            <a:off x="3436620" y="4080913"/>
            <a:ext cx="2598420" cy="230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3" name="Скругленный прямоугольник 42"/>
          <p:cNvSpPr/>
          <p:nvPr/>
        </p:nvSpPr>
        <p:spPr bwMode="auto">
          <a:xfrm>
            <a:off x="5532120" y="4648200"/>
            <a:ext cx="4191000" cy="838200"/>
          </a:xfrm>
          <a:prstGeom prst="round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just">
              <a:spcAft>
                <a:spcPts val="1000"/>
              </a:spcAft>
            </a:pPr>
            <a:r>
              <a:rPr lang="ru-RU" dirty="0" smtClean="0"/>
              <a:t>Тип поля соответствует </a:t>
            </a:r>
            <a:r>
              <a:rPr lang="ru-RU" dirty="0"/>
              <a:t>типу элемента, возвращаемого объектом-итератором</a:t>
            </a:r>
            <a:endParaRPr lang="ru-RU" dirty="0" smtClean="0"/>
          </a:p>
        </p:txBody>
      </p:sp>
      <p:pic>
        <p:nvPicPr>
          <p:cNvPr id="44" name="Picture 16" descr="arrow03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 rot="11497762">
            <a:off x="3300113" y="4532922"/>
            <a:ext cx="2598420" cy="230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335194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Реализация перечислителя с помощью итератора</a:t>
            </a:r>
          </a:p>
        </p:txBody>
      </p:sp>
      <p:pic>
        <p:nvPicPr>
          <p:cNvPr id="2050" name="Picture 2" descr="http://www.rsdn.ru/article/csharp/CSharp_Iterators-Pics/03000003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" y="723900"/>
            <a:ext cx="7208520" cy="567343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Скругленный прямоугольник 3"/>
          <p:cNvSpPr/>
          <p:nvPr/>
        </p:nvSpPr>
        <p:spPr bwMode="auto">
          <a:xfrm>
            <a:off x="4945380" y="723900"/>
            <a:ext cx="4693920" cy="495300"/>
          </a:xfrm>
          <a:prstGeom prst="round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>
              <a:spcAft>
                <a:spcPts val="1000"/>
              </a:spcAft>
            </a:pPr>
            <a:r>
              <a:rPr lang="ru-RU" dirty="0"/>
              <a:t>Конечный автомат состояний итератора</a:t>
            </a:r>
            <a:endParaRPr lang="ru-RU" dirty="0" smtClean="0"/>
          </a:p>
        </p:txBody>
      </p:sp>
      <p:pic>
        <p:nvPicPr>
          <p:cNvPr id="6" name="Picture 16" descr="arrow03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 rot="8307606">
            <a:off x="6211474" y="1689398"/>
            <a:ext cx="2598420" cy="230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867588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Что</a:t>
            </a:r>
            <a:r>
              <a:rPr lang="en-US" dirty="0" smtClean="0"/>
              <a:t> </a:t>
            </a:r>
            <a:r>
              <a:rPr lang="en-US" dirty="0" err="1" smtClean="0"/>
              <a:t>такое</a:t>
            </a:r>
            <a:r>
              <a:rPr lang="en-US" dirty="0" smtClean="0"/>
              <a:t> </a:t>
            </a:r>
            <a:r>
              <a:rPr lang="en-US" dirty="0" err="1" smtClean="0"/>
              <a:t>перечислитель</a:t>
            </a:r>
            <a:r>
              <a:rPr lang="en-US" dirty="0" smtClean="0"/>
              <a:t>?</a:t>
            </a:r>
            <a:endParaRPr lang="ru-RU" dirty="0"/>
          </a:p>
        </p:txBody>
      </p:sp>
      <p:sp>
        <p:nvSpPr>
          <p:cNvPr id="5" name="Flowchart: Document 4"/>
          <p:cNvSpPr/>
          <p:nvPr/>
        </p:nvSpPr>
        <p:spPr bwMode="auto">
          <a:xfrm>
            <a:off x="304800" y="5029200"/>
            <a:ext cx="9067800" cy="1295400"/>
          </a:xfrm>
          <a:prstGeom prst="flowChartDocument">
            <a:avLst/>
          </a:prstGeom>
          <a:solidFill>
            <a:schemeClr val="bg1"/>
          </a:solidFill>
          <a:ln>
            <a:headEnd/>
            <a:tailEnd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sz="1600" dirty="0" err="1">
                <a:latin typeface="Consolas"/>
                <a:cs typeface="Consolas"/>
              </a:rPr>
              <a:t>var</a:t>
            </a:r>
            <a:r>
              <a:rPr lang="en-US" sz="1600" dirty="0">
                <a:latin typeface="Consolas"/>
                <a:cs typeface="Consolas"/>
              </a:rPr>
              <a:t> </a:t>
            </a:r>
            <a:r>
              <a:rPr lang="en-US" sz="1600" dirty="0" err="1">
                <a:latin typeface="Consolas"/>
                <a:cs typeface="Consolas"/>
              </a:rPr>
              <a:t>countDown</a:t>
            </a:r>
            <a:r>
              <a:rPr lang="en-US" sz="1600" dirty="0">
                <a:latin typeface="Consolas"/>
                <a:cs typeface="Consolas"/>
              </a:rPr>
              <a:t> = </a:t>
            </a:r>
            <a:r>
              <a:rPr lang="en-US" sz="1600" dirty="0" err="1">
                <a:latin typeface="Consolas"/>
                <a:cs typeface="Consolas"/>
              </a:rPr>
              <a:t>CountDown</a:t>
            </a:r>
            <a:r>
              <a:rPr lang="en-US" sz="1600" dirty="0">
                <a:latin typeface="Consolas"/>
                <a:cs typeface="Consolas"/>
              </a:rPr>
              <a:t>(); </a:t>
            </a:r>
            <a:endParaRPr lang="ru-RU" sz="1600" dirty="0" smtClean="0">
              <a:latin typeface="Consolas"/>
              <a:cs typeface="Consolas"/>
            </a:endParaRPr>
          </a:p>
          <a:p>
            <a:r>
              <a:rPr lang="en-US" sz="1600" dirty="0" smtClean="0">
                <a:latin typeface="Consolas"/>
                <a:cs typeface="Consolas"/>
              </a:rPr>
              <a:t>while </a:t>
            </a:r>
            <a:r>
              <a:rPr lang="en-US" sz="1600" dirty="0">
                <a:latin typeface="Consolas"/>
                <a:cs typeface="Consolas"/>
              </a:rPr>
              <a:t>(</a:t>
            </a:r>
            <a:r>
              <a:rPr lang="en-US" sz="1600" dirty="0" err="1">
                <a:latin typeface="Consolas"/>
                <a:cs typeface="Consolas"/>
              </a:rPr>
              <a:t>countDown.MoveNext</a:t>
            </a:r>
            <a:r>
              <a:rPr lang="en-US" sz="1600" dirty="0">
                <a:latin typeface="Consolas"/>
                <a:cs typeface="Consolas"/>
              </a:rPr>
              <a:t>()) </a:t>
            </a:r>
          </a:p>
          <a:p>
            <a:r>
              <a:rPr lang="ru-RU" sz="1600" dirty="0" smtClean="0">
                <a:latin typeface="Consolas"/>
                <a:cs typeface="Consolas"/>
              </a:rPr>
              <a:t>	</a:t>
            </a:r>
            <a:r>
              <a:rPr lang="en-US" sz="1600" dirty="0" err="1" smtClean="0">
                <a:latin typeface="Consolas"/>
                <a:cs typeface="Consolas"/>
              </a:rPr>
              <a:t>Console.WriteLine</a:t>
            </a:r>
            <a:r>
              <a:rPr lang="en-US" sz="1600" dirty="0">
                <a:latin typeface="Consolas"/>
                <a:cs typeface="Consolas"/>
              </a:rPr>
              <a:t>(</a:t>
            </a:r>
            <a:r>
              <a:rPr lang="en-US" sz="1600" dirty="0" err="1">
                <a:latin typeface="Consolas"/>
                <a:cs typeface="Consolas"/>
              </a:rPr>
              <a:t>countDown.Current</a:t>
            </a:r>
            <a:r>
              <a:rPr lang="en-US" sz="1600" dirty="0">
                <a:latin typeface="Consolas"/>
                <a:cs typeface="Consolas"/>
              </a:rPr>
              <a:t>); </a:t>
            </a:r>
          </a:p>
        </p:txBody>
      </p:sp>
      <p:sp>
        <p:nvSpPr>
          <p:cNvPr id="6" name="Flowchart: Document 4"/>
          <p:cNvSpPr/>
          <p:nvPr/>
        </p:nvSpPr>
        <p:spPr bwMode="auto">
          <a:xfrm>
            <a:off x="304800" y="762000"/>
            <a:ext cx="5486400" cy="4191000"/>
          </a:xfrm>
          <a:prstGeom prst="flowChartDocument">
            <a:avLst/>
          </a:prstGeom>
          <a:solidFill>
            <a:schemeClr val="bg1"/>
          </a:solidFill>
          <a:ln>
            <a:headEnd/>
            <a:tailEnd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endParaRPr lang="ru-RU" sz="1600" dirty="0" smtClean="0">
              <a:latin typeface="Consolas"/>
              <a:cs typeface="Consolas"/>
            </a:endParaRPr>
          </a:p>
          <a:p>
            <a:endParaRPr lang="ru-RU" sz="1600" dirty="0" smtClean="0">
              <a:latin typeface="Consolas"/>
              <a:cs typeface="Consolas"/>
            </a:endParaRPr>
          </a:p>
          <a:p>
            <a:r>
              <a:rPr lang="en-US" sz="1600" dirty="0" smtClean="0">
                <a:latin typeface="Consolas"/>
                <a:cs typeface="Consolas"/>
              </a:rPr>
              <a:t>public </a:t>
            </a:r>
            <a:r>
              <a:rPr lang="en-US" sz="1600" dirty="0" err="1">
                <a:latin typeface="Consolas"/>
                <a:cs typeface="Consolas"/>
              </a:rPr>
              <a:t>IEnumerator</a:t>
            </a:r>
            <a:r>
              <a:rPr lang="en-US" sz="1600" dirty="0">
                <a:latin typeface="Consolas"/>
                <a:cs typeface="Consolas"/>
              </a:rPr>
              <a:t>&lt;</a:t>
            </a:r>
            <a:r>
              <a:rPr lang="en-US" sz="1600" dirty="0" err="1">
                <a:latin typeface="Consolas"/>
                <a:cs typeface="Consolas"/>
              </a:rPr>
              <a:t>int</a:t>
            </a:r>
            <a:r>
              <a:rPr lang="en-US" sz="1600" dirty="0">
                <a:latin typeface="Consolas"/>
                <a:cs typeface="Consolas"/>
              </a:rPr>
              <a:t>&gt; </a:t>
            </a:r>
            <a:r>
              <a:rPr lang="en-US" sz="1600" dirty="0" err="1">
                <a:latin typeface="Consolas"/>
                <a:cs typeface="Consolas"/>
              </a:rPr>
              <a:t>CountDown</a:t>
            </a:r>
            <a:r>
              <a:rPr lang="en-US" sz="1600" dirty="0">
                <a:latin typeface="Consolas"/>
                <a:cs typeface="Consolas"/>
              </a:rPr>
              <a:t>() </a:t>
            </a:r>
            <a:endParaRPr lang="ru-RU" sz="1600" dirty="0" smtClean="0">
              <a:latin typeface="Consolas"/>
              <a:cs typeface="Consolas"/>
            </a:endParaRPr>
          </a:p>
          <a:p>
            <a:r>
              <a:rPr lang="en-US" sz="1600" dirty="0" smtClean="0">
                <a:latin typeface="Consolas"/>
                <a:cs typeface="Consolas"/>
              </a:rPr>
              <a:t>{ </a:t>
            </a:r>
            <a:endParaRPr lang="ru-RU" sz="1600" dirty="0" smtClean="0">
              <a:latin typeface="Consolas"/>
              <a:cs typeface="Consolas"/>
            </a:endParaRPr>
          </a:p>
          <a:p>
            <a:r>
              <a:rPr lang="ru-RU" sz="1600" dirty="0">
                <a:latin typeface="Consolas"/>
                <a:cs typeface="Consolas"/>
              </a:rPr>
              <a:t>	</a:t>
            </a:r>
            <a:r>
              <a:rPr lang="en-US" sz="1600" dirty="0" err="1" smtClean="0">
                <a:latin typeface="Consolas"/>
                <a:cs typeface="Consolas"/>
              </a:rPr>
              <a:t>Console.WriteLine</a:t>
            </a:r>
            <a:r>
              <a:rPr lang="en-US" sz="1600" dirty="0">
                <a:latin typeface="Consolas"/>
                <a:cs typeface="Consolas"/>
              </a:rPr>
              <a:t>(“Before three”); </a:t>
            </a:r>
            <a:endParaRPr lang="ru-RU" sz="1600" dirty="0" smtClean="0">
              <a:latin typeface="Consolas"/>
              <a:cs typeface="Consolas"/>
            </a:endParaRPr>
          </a:p>
          <a:p>
            <a:r>
              <a:rPr lang="ru-RU" sz="1600" dirty="0">
                <a:latin typeface="Consolas"/>
                <a:cs typeface="Consolas"/>
              </a:rPr>
              <a:t>	</a:t>
            </a:r>
            <a:r>
              <a:rPr lang="en-US" sz="1600" dirty="0" smtClean="0">
                <a:latin typeface="Consolas"/>
                <a:cs typeface="Consolas"/>
              </a:rPr>
              <a:t>yield </a:t>
            </a:r>
            <a:r>
              <a:rPr lang="en-US" sz="1600" dirty="0">
                <a:latin typeface="Consolas"/>
                <a:cs typeface="Consolas"/>
              </a:rPr>
              <a:t>return 3; </a:t>
            </a:r>
          </a:p>
          <a:p>
            <a:r>
              <a:rPr lang="ru-RU" sz="1600" dirty="0" smtClean="0">
                <a:latin typeface="Consolas"/>
                <a:cs typeface="Consolas"/>
              </a:rPr>
              <a:t>	</a:t>
            </a:r>
            <a:r>
              <a:rPr lang="en-US" sz="1600" dirty="0" err="1" smtClean="0">
                <a:latin typeface="Consolas"/>
                <a:cs typeface="Consolas"/>
              </a:rPr>
              <a:t>Console.WriteLine</a:t>
            </a:r>
            <a:r>
              <a:rPr lang="en-US" sz="1600" dirty="0">
                <a:latin typeface="Consolas"/>
                <a:cs typeface="Consolas"/>
              </a:rPr>
              <a:t>(“After three”); </a:t>
            </a:r>
            <a:endParaRPr lang="ru-RU" sz="1600" dirty="0" smtClean="0">
              <a:latin typeface="Consolas"/>
              <a:cs typeface="Consolas"/>
            </a:endParaRPr>
          </a:p>
          <a:p>
            <a:r>
              <a:rPr lang="ru-RU" sz="1600" dirty="0">
                <a:latin typeface="Consolas"/>
                <a:cs typeface="Consolas"/>
              </a:rPr>
              <a:t>	</a:t>
            </a:r>
            <a:r>
              <a:rPr lang="en-US" sz="1600" dirty="0" err="1" smtClean="0">
                <a:latin typeface="Consolas"/>
                <a:cs typeface="Consolas"/>
              </a:rPr>
              <a:t>Console.WriteLine</a:t>
            </a:r>
            <a:r>
              <a:rPr lang="en-US" sz="1600" dirty="0">
                <a:latin typeface="Consolas"/>
                <a:cs typeface="Consolas"/>
              </a:rPr>
              <a:t>(“Before two”); </a:t>
            </a:r>
            <a:endParaRPr lang="ru-RU" sz="1600" dirty="0" smtClean="0">
              <a:latin typeface="Consolas"/>
              <a:cs typeface="Consolas"/>
            </a:endParaRPr>
          </a:p>
          <a:p>
            <a:r>
              <a:rPr lang="ru-RU" sz="1600" dirty="0">
                <a:latin typeface="Consolas"/>
                <a:cs typeface="Consolas"/>
              </a:rPr>
              <a:t>	</a:t>
            </a:r>
            <a:r>
              <a:rPr lang="en-US" sz="1600" dirty="0" smtClean="0">
                <a:latin typeface="Consolas"/>
                <a:cs typeface="Consolas"/>
              </a:rPr>
              <a:t>yield </a:t>
            </a:r>
            <a:r>
              <a:rPr lang="en-US" sz="1600" dirty="0">
                <a:latin typeface="Consolas"/>
                <a:cs typeface="Consolas"/>
              </a:rPr>
              <a:t>return 2; </a:t>
            </a:r>
          </a:p>
          <a:p>
            <a:r>
              <a:rPr lang="ru-RU" sz="1600" dirty="0" smtClean="0">
                <a:latin typeface="Consolas"/>
                <a:cs typeface="Consolas"/>
              </a:rPr>
              <a:t>	</a:t>
            </a:r>
            <a:r>
              <a:rPr lang="en-US" sz="1600" dirty="0" err="1" smtClean="0">
                <a:latin typeface="Consolas"/>
                <a:cs typeface="Consolas"/>
              </a:rPr>
              <a:t>Console.WriteLine</a:t>
            </a:r>
            <a:r>
              <a:rPr lang="en-US" sz="1600" dirty="0">
                <a:latin typeface="Consolas"/>
                <a:cs typeface="Consolas"/>
              </a:rPr>
              <a:t>(“After two”); </a:t>
            </a:r>
            <a:endParaRPr lang="ru-RU" sz="1600" dirty="0" smtClean="0">
              <a:latin typeface="Consolas"/>
              <a:cs typeface="Consolas"/>
            </a:endParaRPr>
          </a:p>
          <a:p>
            <a:r>
              <a:rPr lang="ru-RU" sz="1600" dirty="0">
                <a:latin typeface="Consolas"/>
                <a:cs typeface="Consolas"/>
              </a:rPr>
              <a:t>	</a:t>
            </a:r>
            <a:r>
              <a:rPr lang="en-US" sz="1600" dirty="0" err="1" smtClean="0">
                <a:latin typeface="Consolas"/>
                <a:cs typeface="Consolas"/>
              </a:rPr>
              <a:t>Console.WriteLine</a:t>
            </a:r>
            <a:r>
              <a:rPr lang="en-US" sz="1600" dirty="0">
                <a:latin typeface="Consolas"/>
                <a:cs typeface="Consolas"/>
              </a:rPr>
              <a:t>(“Before one”); </a:t>
            </a:r>
            <a:endParaRPr lang="ru-RU" sz="1600" dirty="0" smtClean="0">
              <a:latin typeface="Consolas"/>
              <a:cs typeface="Consolas"/>
            </a:endParaRPr>
          </a:p>
          <a:p>
            <a:r>
              <a:rPr lang="ru-RU" sz="1600" dirty="0">
                <a:latin typeface="Consolas"/>
                <a:cs typeface="Consolas"/>
              </a:rPr>
              <a:t>	</a:t>
            </a:r>
            <a:r>
              <a:rPr lang="en-US" sz="1600" dirty="0" smtClean="0">
                <a:latin typeface="Consolas"/>
                <a:cs typeface="Consolas"/>
              </a:rPr>
              <a:t>yield </a:t>
            </a:r>
            <a:r>
              <a:rPr lang="en-US" sz="1600" dirty="0">
                <a:latin typeface="Consolas"/>
                <a:cs typeface="Consolas"/>
              </a:rPr>
              <a:t>return 1; </a:t>
            </a:r>
          </a:p>
          <a:p>
            <a:r>
              <a:rPr lang="ru-RU" sz="1600" dirty="0" smtClean="0">
                <a:latin typeface="Consolas"/>
                <a:cs typeface="Consolas"/>
              </a:rPr>
              <a:t>	</a:t>
            </a:r>
            <a:r>
              <a:rPr lang="en-US" sz="1600" dirty="0" err="1" smtClean="0">
                <a:latin typeface="Consolas"/>
                <a:cs typeface="Consolas"/>
              </a:rPr>
              <a:t>Console.WriteLine</a:t>
            </a:r>
            <a:r>
              <a:rPr lang="en-US" sz="1600" dirty="0">
                <a:latin typeface="Consolas"/>
                <a:cs typeface="Consolas"/>
              </a:rPr>
              <a:t>(“After one”); </a:t>
            </a:r>
            <a:endParaRPr lang="ru-RU" sz="1600" dirty="0" smtClean="0">
              <a:latin typeface="Consolas"/>
              <a:cs typeface="Consolas"/>
            </a:endParaRPr>
          </a:p>
          <a:p>
            <a:r>
              <a:rPr lang="ru-RU" sz="1600" dirty="0">
                <a:latin typeface="Consolas"/>
                <a:cs typeface="Consolas"/>
              </a:rPr>
              <a:t>	</a:t>
            </a:r>
            <a:r>
              <a:rPr lang="en-US" sz="1600" dirty="0" err="1" smtClean="0">
                <a:latin typeface="Consolas"/>
                <a:cs typeface="Consolas"/>
              </a:rPr>
              <a:t>Console.WriteLine</a:t>
            </a:r>
            <a:r>
              <a:rPr lang="en-US" sz="1600" dirty="0">
                <a:latin typeface="Consolas"/>
                <a:cs typeface="Consolas"/>
              </a:rPr>
              <a:t>(“Before zero”); </a:t>
            </a:r>
            <a:endParaRPr lang="ru-RU" sz="1600" dirty="0" smtClean="0">
              <a:latin typeface="Consolas"/>
              <a:cs typeface="Consolas"/>
            </a:endParaRPr>
          </a:p>
          <a:p>
            <a:r>
              <a:rPr lang="ru-RU" sz="1600" dirty="0">
                <a:latin typeface="Consolas"/>
                <a:cs typeface="Consolas"/>
              </a:rPr>
              <a:t>	</a:t>
            </a:r>
            <a:r>
              <a:rPr lang="en-US" sz="1600" dirty="0" smtClean="0">
                <a:latin typeface="Consolas"/>
                <a:cs typeface="Consolas"/>
              </a:rPr>
              <a:t>yield </a:t>
            </a:r>
            <a:r>
              <a:rPr lang="en-US" sz="1600" dirty="0">
                <a:latin typeface="Consolas"/>
                <a:cs typeface="Consolas"/>
              </a:rPr>
              <a:t>return 0; </a:t>
            </a:r>
          </a:p>
          <a:p>
            <a:r>
              <a:rPr lang="en-US" sz="1600" dirty="0">
                <a:latin typeface="Consolas"/>
                <a:cs typeface="Consolas"/>
              </a:rPr>
              <a:t>}</a:t>
            </a:r>
            <a:br>
              <a:rPr lang="en-US" sz="1600" dirty="0">
                <a:latin typeface="Consolas"/>
                <a:cs typeface="Consolas"/>
              </a:rPr>
            </a:br>
            <a:endParaRPr lang="en-US" sz="1600" dirty="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3376210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Что</a:t>
            </a:r>
            <a:r>
              <a:rPr lang="en-US" dirty="0" smtClean="0"/>
              <a:t> </a:t>
            </a:r>
            <a:r>
              <a:rPr lang="en-US" dirty="0" err="1" smtClean="0"/>
              <a:t>такое</a:t>
            </a:r>
            <a:r>
              <a:rPr lang="en-US" dirty="0" smtClean="0"/>
              <a:t> </a:t>
            </a:r>
            <a:r>
              <a:rPr lang="en-US" dirty="0" err="1" smtClean="0"/>
              <a:t>перечислитель</a:t>
            </a:r>
            <a:r>
              <a:rPr lang="en-US" dirty="0" smtClean="0"/>
              <a:t>?</a:t>
            </a:r>
            <a:endParaRPr lang="ru-RU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681048"/>
            <a:ext cx="7493000" cy="6100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77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Реализация перечислителя с помощью итератора</a:t>
            </a:r>
          </a:p>
        </p:txBody>
      </p:sp>
      <p:sp>
        <p:nvSpPr>
          <p:cNvPr id="4" name="Блок-схема: документ 3"/>
          <p:cNvSpPr/>
          <p:nvPr/>
        </p:nvSpPr>
        <p:spPr bwMode="auto">
          <a:xfrm>
            <a:off x="335280" y="762000"/>
            <a:ext cx="9471660" cy="4038600"/>
          </a:xfrm>
          <a:prstGeom prst="flowChartDocument">
            <a:avLst/>
          </a:prstGeom>
          <a:solidFill>
            <a:schemeClr val="bg1"/>
          </a:solidFill>
          <a:ln>
            <a:headEnd/>
            <a:tailEnd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just">
              <a:spcAft>
                <a:spcPts val="0"/>
              </a:spcAft>
            </a:pPr>
            <a:endParaRPr lang="ru-RU" sz="1600" dirty="0" smtClean="0">
              <a:latin typeface="Consolas" pitchFamily="49" charset="0"/>
              <a:cs typeface="Consolas" pitchFamily="49" charset="0"/>
            </a:endParaRPr>
          </a:p>
          <a:p>
            <a:pPr algn="just">
              <a:spcAft>
                <a:spcPts val="0"/>
              </a:spcAft>
            </a:pPr>
            <a:endParaRPr lang="ru-RU" sz="1600" dirty="0">
              <a:latin typeface="Consolas" pitchFamily="49" charset="0"/>
              <a:cs typeface="Consolas" pitchFamily="49" charset="0"/>
            </a:endParaRPr>
          </a:p>
          <a:p>
            <a:pPr algn="just">
              <a:spcAft>
                <a:spcPts val="0"/>
              </a:spcAft>
            </a:pPr>
            <a:endParaRPr lang="ru-RU" sz="1600" dirty="0" smtClean="0">
              <a:latin typeface="Consolas" pitchFamily="49" charset="0"/>
              <a:cs typeface="Consolas" pitchFamily="49" charset="0"/>
            </a:endParaRPr>
          </a:p>
          <a:p>
            <a:pPr algn="just">
              <a:spcAft>
                <a:spcPts val="0"/>
              </a:spcAft>
            </a:pP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. . .</a:t>
            </a:r>
          </a:p>
          <a:p>
            <a:pPr algn="just">
              <a:spcAft>
                <a:spcPts val="0"/>
              </a:spcAft>
            </a:pPr>
            <a:r>
              <a:rPr lang="arn-CL" sz="1600" dirty="0" smtClean="0">
                <a:latin typeface="Consolas" pitchFamily="49" charset="0"/>
                <a:cs typeface="Consolas" pitchFamily="49" charset="0"/>
              </a:rPr>
              <a:t>static </a:t>
            </a:r>
            <a:r>
              <a:rPr lang="arn-CL" sz="1600" dirty="0">
                <a:latin typeface="Consolas" pitchFamily="49" charset="0"/>
                <a:cs typeface="Consolas" pitchFamily="49" charset="0"/>
              </a:rPr>
              <a:t>IEnumerable&lt;string&gt; GetDemoEnumerable()</a:t>
            </a:r>
          </a:p>
          <a:p>
            <a:pPr algn="just">
              <a:spcAft>
                <a:spcPts val="0"/>
              </a:spcAft>
            </a:pPr>
            <a:r>
              <a:rPr lang="arn-CL" sz="1600" dirty="0" smtClean="0">
                <a:latin typeface="Consolas" pitchFamily="49" charset="0"/>
                <a:cs typeface="Consolas" pitchFamily="49" charset="0"/>
              </a:rPr>
              <a:t>{</a:t>
            </a:r>
            <a:endParaRPr lang="arn-CL" sz="1600" dirty="0">
              <a:latin typeface="Consolas" pitchFamily="49" charset="0"/>
              <a:cs typeface="Consolas" pitchFamily="49" charset="0"/>
            </a:endParaRPr>
          </a:p>
          <a:p>
            <a:pPr lvl="1" algn="just">
              <a:spcAft>
                <a:spcPts val="0"/>
              </a:spcAft>
            </a:pPr>
            <a:r>
              <a:rPr lang="arn-CL" sz="1600" b="1" dirty="0" smtClean="0">
                <a:latin typeface="Consolas" pitchFamily="49" charset="0"/>
                <a:cs typeface="Consolas" pitchFamily="49" charset="0"/>
              </a:rPr>
              <a:t>yield </a:t>
            </a:r>
            <a:r>
              <a:rPr lang="arn-CL" sz="1600" b="1" dirty="0">
                <a:latin typeface="Consolas" pitchFamily="49" charset="0"/>
                <a:cs typeface="Consolas" pitchFamily="49" charset="0"/>
              </a:rPr>
              <a:t>return "start";</a:t>
            </a:r>
          </a:p>
          <a:p>
            <a:pPr algn="just">
              <a:spcAft>
                <a:spcPts val="0"/>
              </a:spcAft>
            </a:pPr>
            <a:r>
              <a:rPr lang="arn-CL" sz="1600" dirty="0">
                <a:latin typeface="Consolas" pitchFamily="49" charset="0"/>
                <a:cs typeface="Consolas" pitchFamily="49" charset="0"/>
              </a:rPr>
              <a:t>    </a:t>
            </a:r>
            <a:r>
              <a:rPr lang="arn-CL" sz="1600" dirty="0" smtClean="0">
                <a:latin typeface="Consolas" pitchFamily="49" charset="0"/>
                <a:cs typeface="Consolas" pitchFamily="49" charset="0"/>
              </a:rPr>
              <a:t>for </a:t>
            </a:r>
            <a:r>
              <a:rPr lang="arn-CL" sz="1600" dirty="0">
                <a:latin typeface="Consolas" pitchFamily="49" charset="0"/>
                <a:cs typeface="Consolas" pitchFamily="49" charset="0"/>
              </a:rPr>
              <a:t>(int i=0; i &lt; 5; i++)</a:t>
            </a:r>
          </a:p>
          <a:p>
            <a:pPr algn="just">
              <a:spcAft>
                <a:spcPts val="0"/>
              </a:spcAft>
            </a:pPr>
            <a:r>
              <a:rPr lang="arn-CL" sz="1600" dirty="0">
                <a:latin typeface="Consolas" pitchFamily="49" charset="0"/>
                <a:cs typeface="Consolas" pitchFamily="49" charset="0"/>
              </a:rPr>
              <a:t>    </a:t>
            </a:r>
            <a:r>
              <a:rPr lang="arn-CL" sz="1600" dirty="0" smtClean="0">
                <a:latin typeface="Consolas" pitchFamily="49" charset="0"/>
                <a:cs typeface="Consolas" pitchFamily="49" charset="0"/>
              </a:rPr>
              <a:t>{</a:t>
            </a:r>
            <a:endParaRPr lang="arn-CL" sz="1600" dirty="0">
              <a:latin typeface="Consolas" pitchFamily="49" charset="0"/>
              <a:cs typeface="Consolas" pitchFamily="49" charset="0"/>
            </a:endParaRPr>
          </a:p>
          <a:p>
            <a:pPr algn="just">
              <a:spcAft>
                <a:spcPts val="0"/>
              </a:spcAft>
            </a:pPr>
            <a:r>
              <a:rPr lang="arn-CL" sz="1600" dirty="0">
                <a:latin typeface="Consolas" pitchFamily="49" charset="0"/>
                <a:cs typeface="Consolas" pitchFamily="49" charset="0"/>
              </a:rPr>
              <a:t>    </a:t>
            </a:r>
            <a:r>
              <a:rPr lang="arn-CL" sz="1600" dirty="0" smtClean="0">
                <a:latin typeface="Consolas" pitchFamily="49" charset="0"/>
                <a:cs typeface="Consolas" pitchFamily="49" charset="0"/>
              </a:rPr>
              <a:t>    </a:t>
            </a:r>
            <a:r>
              <a:rPr lang="arn-CL" sz="1600" b="1" dirty="0">
                <a:latin typeface="Consolas" pitchFamily="49" charset="0"/>
                <a:cs typeface="Consolas" pitchFamily="49" charset="0"/>
              </a:rPr>
              <a:t>yield return i.ToString();</a:t>
            </a:r>
          </a:p>
          <a:p>
            <a:pPr algn="just">
              <a:spcAft>
                <a:spcPts val="0"/>
              </a:spcAft>
            </a:pPr>
            <a:r>
              <a:rPr lang="arn-CL" sz="1600" dirty="0">
                <a:latin typeface="Consolas" pitchFamily="49" charset="0"/>
                <a:cs typeface="Consolas" pitchFamily="49" charset="0"/>
              </a:rPr>
              <a:t>    </a:t>
            </a:r>
            <a:r>
              <a:rPr lang="arn-CL" sz="1600" dirty="0" smtClean="0">
                <a:latin typeface="Consolas" pitchFamily="49" charset="0"/>
                <a:cs typeface="Consolas" pitchFamily="49" charset="0"/>
              </a:rPr>
              <a:t>}</a:t>
            </a:r>
            <a:endParaRPr lang="arn-CL" sz="1600" dirty="0">
              <a:latin typeface="Consolas" pitchFamily="49" charset="0"/>
              <a:cs typeface="Consolas" pitchFamily="49" charset="0"/>
            </a:endParaRPr>
          </a:p>
          <a:p>
            <a:pPr algn="just">
              <a:spcAft>
                <a:spcPts val="0"/>
              </a:spcAft>
            </a:pPr>
            <a:r>
              <a:rPr lang="arn-CL" sz="1600" dirty="0">
                <a:latin typeface="Consolas" pitchFamily="49" charset="0"/>
                <a:cs typeface="Consolas" pitchFamily="49" charset="0"/>
              </a:rPr>
              <a:t>    </a:t>
            </a:r>
            <a:r>
              <a:rPr lang="arn-CL" sz="1600" b="1" dirty="0" smtClean="0">
                <a:latin typeface="Consolas" pitchFamily="49" charset="0"/>
                <a:cs typeface="Consolas" pitchFamily="49" charset="0"/>
              </a:rPr>
              <a:t>yield </a:t>
            </a:r>
            <a:r>
              <a:rPr lang="arn-CL" sz="1600" b="1" dirty="0">
                <a:latin typeface="Consolas" pitchFamily="49" charset="0"/>
                <a:cs typeface="Consolas" pitchFamily="49" charset="0"/>
              </a:rPr>
              <a:t>return "end";</a:t>
            </a:r>
          </a:p>
          <a:p>
            <a:pPr algn="just">
              <a:spcAft>
                <a:spcPts val="0"/>
              </a:spcAft>
            </a:pPr>
            <a:r>
              <a:rPr lang="arn-CL" sz="1600" dirty="0" smtClean="0">
                <a:latin typeface="Consolas" pitchFamily="49" charset="0"/>
                <a:cs typeface="Consolas" pitchFamily="49" charset="0"/>
              </a:rPr>
              <a:t>}</a:t>
            </a:r>
            <a:endParaRPr lang="arn-CL" sz="1600" dirty="0">
              <a:latin typeface="Consolas" pitchFamily="49" charset="0"/>
              <a:cs typeface="Consolas" pitchFamily="49" charset="0"/>
            </a:endParaRPr>
          </a:p>
          <a:p>
            <a:pPr algn="just">
              <a:spcAft>
                <a:spcPts val="0"/>
              </a:spcAft>
            </a:pP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. . .</a:t>
            </a:r>
          </a:p>
          <a:p>
            <a:pPr algn="just">
              <a:spcAft>
                <a:spcPts val="0"/>
              </a:spcAft>
            </a:pPr>
            <a:r>
              <a:rPr lang="arn-CL" sz="1600" dirty="0" smtClean="0">
                <a:latin typeface="Consolas" pitchFamily="49" charset="0"/>
                <a:cs typeface="Consolas" pitchFamily="49" charset="0"/>
              </a:rPr>
              <a:t>foreach </a:t>
            </a:r>
            <a:r>
              <a:rPr lang="arn-CL" sz="1600" dirty="0">
                <a:latin typeface="Consolas" pitchFamily="49" charset="0"/>
                <a:cs typeface="Consolas" pitchFamily="49" charset="0"/>
              </a:rPr>
              <a:t>(string x in GetDemoEnumerable())</a:t>
            </a:r>
          </a:p>
          <a:p>
            <a:pPr algn="just">
              <a:spcAft>
                <a:spcPts val="0"/>
              </a:spcAft>
            </a:pPr>
            <a:r>
              <a:rPr lang="arn-CL" sz="1600" dirty="0" smtClean="0">
                <a:latin typeface="Consolas" pitchFamily="49" charset="0"/>
                <a:cs typeface="Consolas" pitchFamily="49" charset="0"/>
              </a:rPr>
              <a:t>{</a:t>
            </a:r>
            <a:endParaRPr lang="arn-CL" sz="1600" dirty="0">
              <a:latin typeface="Consolas" pitchFamily="49" charset="0"/>
              <a:cs typeface="Consolas" pitchFamily="49" charset="0"/>
            </a:endParaRPr>
          </a:p>
          <a:p>
            <a:pPr algn="just">
              <a:spcAft>
                <a:spcPts val="0"/>
              </a:spcAft>
            </a:pPr>
            <a:r>
              <a:rPr lang="ru-RU" sz="1600" dirty="0">
                <a:latin typeface="Consolas" pitchFamily="49" charset="0"/>
                <a:cs typeface="Consolas" pitchFamily="49" charset="0"/>
              </a:rPr>
              <a:t> 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  </a:t>
            </a:r>
            <a:r>
              <a:rPr lang="arn-CL" sz="1600" dirty="0" smtClean="0">
                <a:latin typeface="Consolas" pitchFamily="49" charset="0"/>
                <a:cs typeface="Consolas" pitchFamily="49" charset="0"/>
              </a:rPr>
              <a:t>Console.WriteLine(x</a:t>
            </a:r>
            <a:r>
              <a:rPr lang="arn-CL" sz="1600" dirty="0">
                <a:latin typeface="Consolas" pitchFamily="49" charset="0"/>
                <a:cs typeface="Consolas" pitchFamily="49" charset="0"/>
              </a:rPr>
              <a:t>);</a:t>
            </a:r>
          </a:p>
          <a:p>
            <a:pPr algn="just">
              <a:spcAft>
                <a:spcPts val="0"/>
              </a:spcAft>
            </a:pPr>
            <a:r>
              <a:rPr lang="arn-CL" sz="1600" dirty="0" smtClean="0">
                <a:latin typeface="Consolas" pitchFamily="49" charset="0"/>
                <a:cs typeface="Consolas" pitchFamily="49" charset="0"/>
              </a:rPr>
              <a:t>}</a:t>
            </a:r>
            <a:endParaRPr lang="arn-CL" sz="16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" name="Скругленный прямоугольник 4"/>
          <p:cNvSpPr/>
          <p:nvPr/>
        </p:nvSpPr>
        <p:spPr bwMode="auto">
          <a:xfrm>
            <a:off x="6537960" y="2437473"/>
            <a:ext cx="1424940" cy="2286000"/>
          </a:xfrm>
          <a:prstGeom prst="round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just">
              <a:spcAft>
                <a:spcPts val="0"/>
              </a:spcAft>
            </a:pPr>
            <a:r>
              <a:rPr lang="arn-CL" b="1" dirty="0"/>
              <a:t>start</a:t>
            </a:r>
          </a:p>
          <a:p>
            <a:pPr algn="just">
              <a:spcAft>
                <a:spcPts val="0"/>
              </a:spcAft>
            </a:pPr>
            <a:r>
              <a:rPr lang="arn-CL" b="1" dirty="0"/>
              <a:t>0</a:t>
            </a:r>
          </a:p>
          <a:p>
            <a:pPr algn="just">
              <a:spcAft>
                <a:spcPts val="0"/>
              </a:spcAft>
            </a:pPr>
            <a:r>
              <a:rPr lang="arn-CL" b="1" dirty="0"/>
              <a:t>1</a:t>
            </a:r>
          </a:p>
          <a:p>
            <a:pPr algn="just">
              <a:spcAft>
                <a:spcPts val="0"/>
              </a:spcAft>
            </a:pPr>
            <a:r>
              <a:rPr lang="arn-CL" b="1" dirty="0"/>
              <a:t>2</a:t>
            </a:r>
          </a:p>
          <a:p>
            <a:pPr algn="just">
              <a:spcAft>
                <a:spcPts val="0"/>
              </a:spcAft>
            </a:pPr>
            <a:r>
              <a:rPr lang="arn-CL" b="1" dirty="0"/>
              <a:t>3</a:t>
            </a:r>
          </a:p>
          <a:p>
            <a:pPr algn="just">
              <a:spcAft>
                <a:spcPts val="0"/>
              </a:spcAft>
            </a:pPr>
            <a:r>
              <a:rPr lang="arn-CL" b="1" dirty="0"/>
              <a:t>4</a:t>
            </a:r>
          </a:p>
          <a:p>
            <a:pPr algn="just">
              <a:spcAft>
                <a:spcPts val="0"/>
              </a:spcAft>
            </a:pPr>
            <a:r>
              <a:rPr lang="arn-CL" b="1" dirty="0"/>
              <a:t>end</a:t>
            </a:r>
            <a:endParaRPr lang="ru-RU" b="1" dirty="0" err="1" smtClean="0"/>
          </a:p>
        </p:txBody>
      </p:sp>
      <p:pic>
        <p:nvPicPr>
          <p:cNvPr id="6" name="Picture 16" descr="arrow03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 rot="20612268">
            <a:off x="3945578" y="3755931"/>
            <a:ext cx="2598420" cy="379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Скругленный прямоугольник 6"/>
          <p:cNvSpPr/>
          <p:nvPr/>
        </p:nvSpPr>
        <p:spPr bwMode="auto">
          <a:xfrm>
            <a:off x="335280" y="4800600"/>
            <a:ext cx="9471660" cy="1524000"/>
          </a:xfrm>
          <a:prstGeom prst="round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just">
              <a:spcAft>
                <a:spcPts val="1000"/>
              </a:spcAft>
            </a:pPr>
            <a:r>
              <a:rPr lang="ru-RU" dirty="0"/>
              <a:t>Поскольку весь код метода GetEnumerator расположен в методе MoveNext сгенерированного класса, то этот код вызовется не сразу после создания объекта итератора, а лишь после вызова метода MoveNext. При этом даже при вызове метода MoveNext этот код не будет вызван целиком, как </a:t>
            </a:r>
            <a:r>
              <a:rPr lang="ru-RU" dirty="0" smtClean="0"/>
              <a:t>привычно </a:t>
            </a:r>
            <a:r>
              <a:rPr lang="ru-RU" dirty="0"/>
              <a:t>думать о коде обычного метода, вместо этого он будет вызываться по частям</a:t>
            </a:r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294512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Реализация перечислителя с помощью итератора</a:t>
            </a:r>
            <a:endParaRPr lang="ru-RU"/>
          </a:p>
        </p:txBody>
      </p:sp>
      <p:sp>
        <p:nvSpPr>
          <p:cNvPr id="4" name="Flowchart: Document 3"/>
          <p:cNvSpPr/>
          <p:nvPr/>
        </p:nvSpPr>
        <p:spPr bwMode="auto">
          <a:xfrm>
            <a:off x="335280" y="762000"/>
            <a:ext cx="6202680" cy="5105400"/>
          </a:xfrm>
          <a:prstGeom prst="flowChartDocument">
            <a:avLst/>
          </a:prstGeom>
          <a:solidFill>
            <a:schemeClr val="bg1"/>
          </a:solidFill>
          <a:ln>
            <a:headEnd/>
            <a:tailEnd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endParaRPr lang="ru-RU" sz="1600" smtClean="0">
              <a:latin typeface="Consolas" pitchFamily="49" charset="0"/>
              <a:cs typeface="Consolas" pitchFamily="49" charset="0"/>
            </a:endParaRPr>
          </a:p>
          <a:p>
            <a:endParaRPr lang="ru-RU" sz="1600" smtClean="0">
              <a:latin typeface="Consolas" pitchFamily="49" charset="0"/>
              <a:cs typeface="Consolas" pitchFamily="49" charset="0"/>
            </a:endParaRPr>
          </a:p>
          <a:p>
            <a:endParaRPr lang="ru-RU" sz="1600" smtClean="0">
              <a:latin typeface="Consolas" pitchFamily="49" charset="0"/>
              <a:cs typeface="Consolas" pitchFamily="49" charset="0"/>
            </a:endParaRPr>
          </a:p>
          <a:p>
            <a:r>
              <a:rPr lang="ru-RU" sz="1600" smtClean="0">
                <a:latin typeface="Consolas" pitchFamily="49" charset="0"/>
                <a:cs typeface="Consolas" pitchFamily="49" charset="0"/>
              </a:rPr>
              <a:t>class BasicCollection&lt;T&gt;</a:t>
            </a:r>
          </a:p>
          <a:p>
            <a:r>
              <a:rPr lang="ru-RU" sz="1600" smtClean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ru-RU" sz="1600" smtClean="0">
                <a:latin typeface="Consolas" pitchFamily="49" charset="0"/>
                <a:cs typeface="Consolas" pitchFamily="49" charset="0"/>
              </a:rPr>
              <a:t>    private List&lt;T&gt; data = new List&lt;T&gt;();</a:t>
            </a:r>
          </a:p>
          <a:p>
            <a:r>
              <a:rPr lang="ru-RU" sz="1600" smtClean="0">
                <a:latin typeface="Consolas" pitchFamily="49" charset="0"/>
                <a:cs typeface="Consolas" pitchFamily="49" charset="0"/>
              </a:rPr>
              <a:t>    public void FillList(params T[] items)</a:t>
            </a:r>
          </a:p>
          <a:p>
            <a:r>
              <a:rPr lang="ru-RU" sz="1600" smtClean="0">
                <a:latin typeface="Consolas" pitchFamily="49" charset="0"/>
                <a:cs typeface="Consolas" pitchFamily="49" charset="0"/>
              </a:rPr>
              <a:t>    {</a:t>
            </a:r>
          </a:p>
          <a:p>
            <a:r>
              <a:rPr lang="ru-RU" sz="1600" smtClean="0">
                <a:latin typeface="Consolas" pitchFamily="49" charset="0"/>
                <a:cs typeface="Consolas" pitchFamily="49" charset="0"/>
              </a:rPr>
              <a:t>        foreach (var datum in items)</a:t>
            </a:r>
          </a:p>
          <a:p>
            <a:r>
              <a:rPr lang="ru-RU" sz="1600" smtClean="0">
                <a:latin typeface="Consolas" pitchFamily="49" charset="0"/>
                <a:cs typeface="Consolas" pitchFamily="49" charset="0"/>
              </a:rPr>
              <a:t>        {</a:t>
            </a:r>
          </a:p>
          <a:p>
            <a:r>
              <a:rPr lang="ru-RU" sz="1600" smtClean="0">
                <a:latin typeface="Consolas" pitchFamily="49" charset="0"/>
                <a:cs typeface="Consolas" pitchFamily="49" charset="0"/>
              </a:rPr>
              <a:t>            data.Add(datum);</a:t>
            </a:r>
          </a:p>
          <a:p>
            <a:r>
              <a:rPr lang="ru-RU" sz="1600" smtClean="0">
                <a:latin typeface="Consolas" pitchFamily="49" charset="0"/>
                <a:cs typeface="Consolas" pitchFamily="49" charset="0"/>
              </a:rPr>
              <a:t>        }  </a:t>
            </a:r>
          </a:p>
          <a:p>
            <a:r>
              <a:rPr lang="ru-RU" sz="1600" smtClean="0">
                <a:latin typeface="Consolas" pitchFamily="49" charset="0"/>
                <a:cs typeface="Consolas" pitchFamily="49" charset="0"/>
              </a:rPr>
              <a:t>    } </a:t>
            </a:r>
          </a:p>
          <a:p>
            <a:r>
              <a:rPr lang="ru-RU" sz="1600" smtClean="0">
                <a:latin typeface="Consolas" pitchFamily="49" charset="0"/>
                <a:cs typeface="Consolas" pitchFamily="49" charset="0"/>
              </a:rPr>
              <a:t>    public IEnumerator&lt;T&gt; GetEnumerator()</a:t>
            </a:r>
          </a:p>
          <a:p>
            <a:r>
              <a:rPr lang="ru-RU" sz="1600" smtClean="0">
                <a:latin typeface="Consolas" pitchFamily="49" charset="0"/>
                <a:cs typeface="Consolas" pitchFamily="49" charset="0"/>
              </a:rPr>
              <a:t>    {</a:t>
            </a:r>
          </a:p>
          <a:p>
            <a:r>
              <a:rPr lang="ru-RU" sz="1600" smtClean="0">
                <a:latin typeface="Consolas" pitchFamily="49" charset="0"/>
                <a:cs typeface="Consolas" pitchFamily="49" charset="0"/>
              </a:rPr>
              <a:t>        foreach (var datum in data)</a:t>
            </a:r>
          </a:p>
          <a:p>
            <a:r>
              <a:rPr lang="ru-RU" sz="1600" smtClean="0">
                <a:latin typeface="Consolas" pitchFamily="49" charset="0"/>
                <a:cs typeface="Consolas" pitchFamily="49" charset="0"/>
              </a:rPr>
              <a:t>        {</a:t>
            </a:r>
          </a:p>
          <a:p>
            <a:r>
              <a:rPr lang="ru-RU" sz="1600" smtClean="0">
                <a:latin typeface="Consolas" pitchFamily="49" charset="0"/>
                <a:cs typeface="Consolas" pitchFamily="49" charset="0"/>
              </a:rPr>
              <a:t>            yield return datum;</a:t>
            </a:r>
          </a:p>
          <a:p>
            <a:r>
              <a:rPr lang="ru-RU" sz="1600" smtClean="0">
                <a:latin typeface="Consolas" pitchFamily="49" charset="0"/>
                <a:cs typeface="Consolas" pitchFamily="49" charset="0"/>
              </a:rPr>
              <a:t>        }</a:t>
            </a:r>
          </a:p>
          <a:p>
            <a:r>
              <a:rPr lang="ru-RU" sz="1600" smtClean="0">
                <a:latin typeface="Consolas" pitchFamily="49" charset="0"/>
                <a:cs typeface="Consolas" pitchFamily="49" charset="0"/>
              </a:rPr>
              <a:t>    } </a:t>
            </a:r>
          </a:p>
          <a:p>
            <a:r>
              <a:rPr lang="ru-RU" sz="1600" smtClean="0">
                <a:latin typeface="Consolas" pitchFamily="49" charset="0"/>
                <a:cs typeface="Consolas" pitchFamily="49" charset="0"/>
              </a:rPr>
              <a:t>    . . .</a:t>
            </a:r>
          </a:p>
          <a:p>
            <a:r>
              <a:rPr lang="ru-RU" sz="1600" smtClean="0">
                <a:latin typeface="Consolas" pitchFamily="49" charset="0"/>
                <a:cs typeface="Consolas" pitchFamily="49" charset="0"/>
              </a:rPr>
              <a:t>}</a:t>
            </a:r>
          </a:p>
          <a:p>
            <a:endParaRPr lang="ru-RU" sz="1600" smtClean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Flowchart: Document 5"/>
          <p:cNvSpPr/>
          <p:nvPr/>
        </p:nvSpPr>
        <p:spPr bwMode="auto">
          <a:xfrm>
            <a:off x="1760220" y="4419600"/>
            <a:ext cx="8046720" cy="1828800"/>
          </a:xfrm>
          <a:prstGeom prst="flowChartDocument">
            <a:avLst/>
          </a:prstGeom>
          <a:solidFill>
            <a:schemeClr val="bg1"/>
          </a:solidFill>
          <a:ln>
            <a:headEnd/>
            <a:tailEnd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endParaRPr lang="ru-RU" sz="1600" smtClean="0">
              <a:latin typeface="Consolas" pitchFamily="49" charset="0"/>
              <a:cs typeface="Consolas" pitchFamily="49" charset="0"/>
            </a:endParaRPr>
          </a:p>
          <a:p>
            <a:r>
              <a:rPr lang="ru-RU" sz="1600" smtClean="0">
                <a:latin typeface="Consolas" pitchFamily="49" charset="0"/>
                <a:cs typeface="Consolas" pitchFamily="49" charset="0"/>
              </a:rPr>
              <a:t>BasicCollection&lt;string&gt; bc = new BasicCollection&lt;string&gt;();</a:t>
            </a:r>
          </a:p>
          <a:p>
            <a:r>
              <a:rPr lang="ru-RU" sz="1600" smtClean="0">
                <a:latin typeface="Consolas" pitchFamily="49" charset="0"/>
                <a:cs typeface="Consolas" pitchFamily="49" charset="0"/>
              </a:rPr>
              <a:t>bc.FillList("Twas", "brillig", "and", "the", "slithy", "toves");</a:t>
            </a:r>
          </a:p>
          <a:p>
            <a:r>
              <a:rPr lang="ru-RU" sz="1600" smtClean="0">
                <a:latin typeface="Consolas" pitchFamily="49" charset="0"/>
                <a:cs typeface="Consolas" pitchFamily="49" charset="0"/>
              </a:rPr>
              <a:t> </a:t>
            </a:r>
          </a:p>
          <a:p>
            <a:r>
              <a:rPr lang="ru-RU" sz="1600" smtClean="0">
                <a:latin typeface="Consolas" pitchFamily="49" charset="0"/>
                <a:cs typeface="Consolas" pitchFamily="49" charset="0"/>
              </a:rPr>
              <a:t>foreach (string word in bc)</a:t>
            </a:r>
          </a:p>
          <a:p>
            <a:r>
              <a:rPr lang="ru-RU" sz="1600" smtClean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ru-RU" sz="1600" smtClean="0">
                <a:latin typeface="Consolas" pitchFamily="49" charset="0"/>
                <a:cs typeface="Consolas" pitchFamily="49" charset="0"/>
              </a:rPr>
              <a:t>    Console.WriteLine(word);</a:t>
            </a:r>
          </a:p>
          <a:p>
            <a:r>
              <a:rPr lang="ru-RU" sz="1600" smtClean="0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4123922" y="2667000"/>
            <a:ext cx="5599198" cy="1600200"/>
            <a:chOff x="3749020" y="2667000"/>
            <a:chExt cx="5090180" cy="1600200"/>
          </a:xfrm>
        </p:grpSpPr>
        <p:sp>
          <p:nvSpPr>
            <p:cNvPr id="7" name="Rounded Rectangle 6"/>
            <p:cNvSpPr/>
            <p:nvPr/>
          </p:nvSpPr>
          <p:spPr bwMode="auto">
            <a:xfrm>
              <a:off x="5181600" y="2667000"/>
              <a:ext cx="3657600" cy="1600200"/>
            </a:xfrm>
            <a:prstGeom prst="roundRect">
              <a:avLst/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just">
                <a:spcAft>
                  <a:spcPts val="1000"/>
                </a:spcAft>
              </a:pPr>
              <a:r>
                <a:rPr lang="ru-RU" smtClean="0"/>
                <a:t>Компилятор использует этот код для реализации интерфейса IEnumerator&lt;T&gt;, который содержит свойство Current и методы MoveNext и Reset</a:t>
              </a:r>
            </a:p>
          </p:txBody>
        </p:sp>
        <p:pic>
          <p:nvPicPr>
            <p:cNvPr id="8" name="Picture 16" descr="arrow03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 rot="9560155">
              <a:off x="3749020" y="3852736"/>
              <a:ext cx="1606936" cy="3792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9" name="Rectangle 8"/>
          <p:cNvSpPr/>
          <p:nvPr/>
        </p:nvSpPr>
        <p:spPr bwMode="auto">
          <a:xfrm>
            <a:off x="1760220" y="5638800"/>
            <a:ext cx="8046720" cy="228600"/>
          </a:xfrm>
          <a:prstGeom prst="rect">
            <a:avLst/>
          </a:prstGeom>
          <a:solidFill>
            <a:srgbClr val="FFFF00"/>
          </a:solidFill>
          <a:ln>
            <a:headEnd/>
            <a:tailEnd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just">
              <a:spcAft>
                <a:spcPts val="1000"/>
              </a:spcAft>
            </a:pPr>
            <a:r>
              <a:rPr lang="ru-RU" sz="1600" smtClean="0">
                <a:latin typeface="Consolas" pitchFamily="49" charset="0"/>
                <a:cs typeface="Consolas" pitchFamily="49" charset="0"/>
              </a:rPr>
              <a:t>    Console.WriteLine(word);</a:t>
            </a:r>
            <a:endParaRPr lang="ru-RU" sz="1600" smtClean="0"/>
          </a:p>
        </p:txBody>
      </p:sp>
      <p:sp>
        <p:nvSpPr>
          <p:cNvPr id="11" name="Rounded Rectangle 10"/>
          <p:cNvSpPr/>
          <p:nvPr/>
        </p:nvSpPr>
        <p:spPr bwMode="auto">
          <a:xfrm>
            <a:off x="2346960" y="5867400"/>
            <a:ext cx="7459980" cy="457200"/>
          </a:xfrm>
          <a:prstGeom prst="roundRect">
            <a:avLst/>
          </a:prstGeom>
          <a:solidFill>
            <a:schemeClr val="bg1"/>
          </a:solidFill>
          <a:ln>
            <a:headEnd/>
            <a:tailEnd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>
              <a:spcAft>
                <a:spcPts val="1000"/>
              </a:spcAft>
            </a:pPr>
            <a:r>
              <a:rPr lang="ru-RU" b="1" smtClean="0"/>
              <a:t>Twas,  brillig,  and,  the,  slithy,  toves</a:t>
            </a:r>
            <a:endParaRPr lang="ru-RU" smtClean="0"/>
          </a:p>
        </p:txBody>
      </p:sp>
    </p:spTree>
    <p:extLst>
      <p:ext uri="{BB962C8B-B14F-4D97-AF65-F5344CB8AC3E}">
        <p14:creationId xmlns:p14="http://schemas.microsoft.com/office/powerpoint/2010/main" val="1908560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Реализация перечислителя с помощью итератора</a:t>
            </a:r>
            <a:endParaRPr lang="ru-RU"/>
          </a:p>
        </p:txBody>
      </p:sp>
      <p:sp>
        <p:nvSpPr>
          <p:cNvPr id="4" name="Flowchart: Document 3"/>
          <p:cNvSpPr/>
          <p:nvPr/>
        </p:nvSpPr>
        <p:spPr bwMode="auto">
          <a:xfrm>
            <a:off x="335280" y="762000"/>
            <a:ext cx="7376160" cy="5105400"/>
          </a:xfrm>
          <a:prstGeom prst="flowChartDocument">
            <a:avLst/>
          </a:prstGeom>
          <a:solidFill>
            <a:schemeClr val="bg1"/>
          </a:solidFill>
          <a:ln>
            <a:headEnd/>
            <a:tailEnd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endParaRPr lang="ru-RU" sz="1600" smtClean="0">
              <a:latin typeface="Consolas" pitchFamily="49" charset="0"/>
              <a:cs typeface="Consolas" pitchFamily="49" charset="0"/>
            </a:endParaRPr>
          </a:p>
          <a:p>
            <a:r>
              <a:rPr lang="ru-RU" sz="1600" smtClean="0">
                <a:latin typeface="Consolas" pitchFamily="49" charset="0"/>
                <a:cs typeface="Consolas" pitchFamily="49" charset="0"/>
              </a:rPr>
              <a:t>class BasicCollection&lt;T&gt;</a:t>
            </a:r>
          </a:p>
          <a:p>
            <a:r>
              <a:rPr lang="ru-RU" sz="1600" smtClean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ru-RU" sz="1600" smtClean="0">
                <a:latin typeface="Consolas" pitchFamily="49" charset="0"/>
                <a:cs typeface="Consolas" pitchFamily="49" charset="0"/>
              </a:rPr>
              <a:t>    private List&lt;T&gt; data = new List&lt;T&gt;();</a:t>
            </a:r>
          </a:p>
          <a:p>
            <a:r>
              <a:rPr lang="ru-RU" sz="1600" smtClean="0">
                <a:latin typeface="Consolas" pitchFamily="49" charset="0"/>
                <a:cs typeface="Consolas" pitchFamily="49" charset="0"/>
              </a:rPr>
              <a:t>    . . .</a:t>
            </a:r>
          </a:p>
          <a:p>
            <a:r>
              <a:rPr lang="ru-RU" sz="1600" smtClean="0">
                <a:latin typeface="Consolas" pitchFamily="49" charset="0"/>
                <a:cs typeface="Consolas" pitchFamily="49" charset="0"/>
              </a:rPr>
              <a:t>    public </a:t>
            </a:r>
            <a:r>
              <a:rPr lang="ru-RU" sz="1600" b="1" smtClean="0">
                <a:latin typeface="Consolas" pitchFamily="49" charset="0"/>
                <a:cs typeface="Consolas" pitchFamily="49" charset="0"/>
              </a:rPr>
              <a:t>IEnumerable&lt;T&gt;</a:t>
            </a:r>
            <a:r>
              <a:rPr lang="ru-RU" sz="1600" smtClean="0">
                <a:latin typeface="Consolas" pitchFamily="49" charset="0"/>
                <a:cs typeface="Consolas" pitchFamily="49" charset="0"/>
              </a:rPr>
              <a:t> Reverse</a:t>
            </a:r>
          </a:p>
          <a:p>
            <a:r>
              <a:rPr lang="ru-RU" sz="1600" smtClean="0">
                <a:latin typeface="Consolas" pitchFamily="49" charset="0"/>
                <a:cs typeface="Consolas" pitchFamily="49" charset="0"/>
              </a:rPr>
              <a:t>    {</a:t>
            </a:r>
          </a:p>
          <a:p>
            <a:r>
              <a:rPr lang="ru-RU" sz="1600" smtClean="0">
                <a:latin typeface="Consolas" pitchFamily="49" charset="0"/>
                <a:cs typeface="Consolas" pitchFamily="49" charset="0"/>
              </a:rPr>
              <a:t>        </a:t>
            </a:r>
            <a:r>
              <a:rPr lang="ru-RU" sz="1600" b="1" smtClean="0">
                <a:latin typeface="Consolas" pitchFamily="49" charset="0"/>
                <a:cs typeface="Consolas" pitchFamily="49" charset="0"/>
              </a:rPr>
              <a:t>get</a:t>
            </a:r>
          </a:p>
          <a:p>
            <a:r>
              <a:rPr lang="ru-RU" sz="1600" smtClean="0">
                <a:latin typeface="Consolas" pitchFamily="49" charset="0"/>
                <a:cs typeface="Consolas" pitchFamily="49" charset="0"/>
              </a:rPr>
              <a:t>        {</a:t>
            </a:r>
          </a:p>
          <a:p>
            <a:r>
              <a:rPr lang="ru-RU" sz="1600" smtClean="0">
                <a:latin typeface="Consolas" pitchFamily="49" charset="0"/>
                <a:cs typeface="Consolas" pitchFamily="49" charset="0"/>
              </a:rPr>
              <a:t>            for (int i = data.Count - 1; i &gt;= 0; i--)</a:t>
            </a:r>
          </a:p>
          <a:p>
            <a:r>
              <a:rPr lang="ru-RU" sz="1600" smtClean="0">
                <a:latin typeface="Consolas" pitchFamily="49" charset="0"/>
                <a:cs typeface="Consolas" pitchFamily="49" charset="0"/>
              </a:rPr>
              <a:t>            {</a:t>
            </a:r>
          </a:p>
          <a:p>
            <a:r>
              <a:rPr lang="ru-RU" sz="1600" smtClean="0">
                <a:latin typeface="Consolas" pitchFamily="49" charset="0"/>
                <a:cs typeface="Consolas" pitchFamily="49" charset="0"/>
              </a:rPr>
              <a:t>                </a:t>
            </a:r>
            <a:r>
              <a:rPr lang="ru-RU" sz="1600" b="1" smtClean="0">
                <a:latin typeface="Consolas" pitchFamily="49" charset="0"/>
                <a:cs typeface="Consolas" pitchFamily="49" charset="0"/>
              </a:rPr>
              <a:t>yield</a:t>
            </a:r>
            <a:r>
              <a:rPr lang="ru-RU" sz="1600" smtClean="0">
                <a:latin typeface="Consolas" pitchFamily="49" charset="0"/>
                <a:cs typeface="Consolas" pitchFamily="49" charset="0"/>
              </a:rPr>
              <a:t> return data[i];</a:t>
            </a:r>
          </a:p>
          <a:p>
            <a:r>
              <a:rPr lang="ru-RU" sz="1600" smtClean="0">
                <a:latin typeface="Consolas" pitchFamily="49" charset="0"/>
                <a:cs typeface="Consolas" pitchFamily="49" charset="0"/>
              </a:rPr>
              <a:t>            }</a:t>
            </a:r>
          </a:p>
          <a:p>
            <a:r>
              <a:rPr lang="ru-RU" sz="1600" smtClean="0">
                <a:latin typeface="Consolas" pitchFamily="49" charset="0"/>
                <a:cs typeface="Consolas" pitchFamily="49" charset="0"/>
              </a:rPr>
              <a:t>        }</a:t>
            </a:r>
          </a:p>
          <a:p>
            <a:r>
              <a:rPr lang="ru-RU" sz="1600" smtClean="0">
                <a:latin typeface="Consolas" pitchFamily="49" charset="0"/>
                <a:cs typeface="Consolas" pitchFamily="49" charset="0"/>
              </a:rPr>
              <a:t>    }</a:t>
            </a:r>
          </a:p>
          <a:p>
            <a:r>
              <a:rPr lang="ru-RU" sz="1600" smtClean="0">
                <a:latin typeface="Consolas" pitchFamily="49" charset="0"/>
                <a:cs typeface="Consolas" pitchFamily="49" charset="0"/>
              </a:rPr>
              <a:t>    . . .</a:t>
            </a:r>
          </a:p>
          <a:p>
            <a:r>
              <a:rPr lang="ru-RU" sz="1600" smtClean="0">
                <a:latin typeface="Consolas" pitchFamily="49" charset="0"/>
                <a:cs typeface="Consolas" pitchFamily="49" charset="0"/>
              </a:rPr>
              <a:t>}</a:t>
            </a:r>
          </a:p>
          <a:p>
            <a:endParaRPr lang="ru-RU" sz="1600" smtClean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Flowchart: Document 5"/>
          <p:cNvSpPr/>
          <p:nvPr/>
        </p:nvSpPr>
        <p:spPr bwMode="auto">
          <a:xfrm>
            <a:off x="1760220" y="4419600"/>
            <a:ext cx="8046720" cy="1828800"/>
          </a:xfrm>
          <a:prstGeom prst="flowChartDocument">
            <a:avLst/>
          </a:prstGeom>
          <a:solidFill>
            <a:schemeClr val="bg1"/>
          </a:solidFill>
          <a:ln>
            <a:headEnd/>
            <a:tailEnd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endParaRPr lang="ru-RU" sz="1600" smtClean="0">
              <a:latin typeface="Consolas" pitchFamily="49" charset="0"/>
              <a:cs typeface="Consolas" pitchFamily="49" charset="0"/>
            </a:endParaRPr>
          </a:p>
          <a:p>
            <a:r>
              <a:rPr lang="ru-RU" sz="1600" smtClean="0">
                <a:latin typeface="Consolas" pitchFamily="49" charset="0"/>
                <a:cs typeface="Consolas" pitchFamily="49" charset="0"/>
              </a:rPr>
              <a:t>BasicCollection&lt;string&gt; bc = new BasicCollection&lt;string&gt;();</a:t>
            </a:r>
          </a:p>
          <a:p>
            <a:r>
              <a:rPr lang="ru-RU" sz="1600" smtClean="0">
                <a:latin typeface="Consolas" pitchFamily="49" charset="0"/>
                <a:cs typeface="Consolas" pitchFamily="49" charset="0"/>
              </a:rPr>
              <a:t>bc.FillList("Twas", "brillig", "and", "the", "slithy", "toves");</a:t>
            </a:r>
          </a:p>
          <a:p>
            <a:endParaRPr lang="ru-RU" sz="1600" smtClean="0">
              <a:latin typeface="Consolas" pitchFamily="49" charset="0"/>
              <a:cs typeface="Consolas" pitchFamily="49" charset="0"/>
            </a:endParaRPr>
          </a:p>
          <a:p>
            <a:r>
              <a:rPr lang="ru-RU" sz="1600" smtClean="0">
                <a:latin typeface="Consolas" pitchFamily="49" charset="0"/>
                <a:cs typeface="Consolas" pitchFamily="49" charset="0"/>
              </a:rPr>
              <a:t>foreach (string word in bc.Reverse)</a:t>
            </a:r>
          </a:p>
          <a:p>
            <a:r>
              <a:rPr lang="ru-RU" sz="1600" smtClean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ru-RU" sz="1600" smtClean="0">
                <a:latin typeface="Consolas" pitchFamily="49" charset="0"/>
                <a:cs typeface="Consolas" pitchFamily="49" charset="0"/>
              </a:rPr>
              <a:t>    Console.WriteLine(word);</a:t>
            </a:r>
          </a:p>
          <a:p>
            <a:r>
              <a:rPr lang="ru-RU" sz="1600" smtClean="0">
                <a:latin typeface="Consolas" pitchFamily="49" charset="0"/>
                <a:cs typeface="Consolas" pitchFamily="49" charset="0"/>
              </a:rPr>
              <a:t>}</a:t>
            </a:r>
            <a:endParaRPr lang="ru-RU" sz="1600"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5" name="Group 9"/>
          <p:cNvGrpSpPr/>
          <p:nvPr/>
        </p:nvGrpSpPr>
        <p:grpSpPr>
          <a:xfrm>
            <a:off x="4295472" y="838200"/>
            <a:ext cx="5511468" cy="2569924"/>
            <a:chOff x="3600174" y="2286000"/>
            <a:chExt cx="5010426" cy="2569924"/>
          </a:xfrm>
        </p:grpSpPr>
        <p:sp>
          <p:nvSpPr>
            <p:cNvPr id="7" name="Rounded Rectangle 6"/>
            <p:cNvSpPr/>
            <p:nvPr/>
          </p:nvSpPr>
          <p:spPr bwMode="auto">
            <a:xfrm>
              <a:off x="4724400" y="2286000"/>
              <a:ext cx="3886200" cy="1905000"/>
            </a:xfrm>
            <a:prstGeom prst="roundRect">
              <a:avLst/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just">
                <a:spcAft>
                  <a:spcPts val="1000"/>
                </a:spcAft>
              </a:pPr>
              <a:r>
                <a:rPr lang="ru-RU" smtClean="0"/>
                <a:t>Для итерирования данных в другой последовательности, можно реализовать дополнительные свойства, реализующие интерфейс IEnumerable, и использовать итератор для возврата данных</a:t>
              </a:r>
            </a:p>
          </p:txBody>
        </p:sp>
        <p:pic>
          <p:nvPicPr>
            <p:cNvPr id="8" name="Picture 16" descr="arrow03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 rot="10800000">
              <a:off x="3600174" y="3368111"/>
              <a:ext cx="1606936" cy="2894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2" name="Picture 16" descr="arrow03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 rot="9806234">
              <a:off x="4198924" y="4566435"/>
              <a:ext cx="1606936" cy="2894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9" name="Rectangle 8"/>
          <p:cNvSpPr/>
          <p:nvPr/>
        </p:nvSpPr>
        <p:spPr bwMode="auto">
          <a:xfrm>
            <a:off x="1760220" y="5638800"/>
            <a:ext cx="8046720" cy="228600"/>
          </a:xfrm>
          <a:prstGeom prst="rect">
            <a:avLst/>
          </a:prstGeom>
          <a:solidFill>
            <a:srgbClr val="FFFF00"/>
          </a:solidFill>
          <a:ln>
            <a:headEnd/>
            <a:tailEnd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just">
              <a:spcAft>
                <a:spcPts val="1000"/>
              </a:spcAft>
            </a:pPr>
            <a:r>
              <a:rPr lang="ru-RU" sz="1600" smtClean="0">
                <a:latin typeface="Consolas" pitchFamily="49" charset="0"/>
                <a:cs typeface="Consolas" pitchFamily="49" charset="0"/>
              </a:rPr>
              <a:t>    Console.WriteLine(word);</a:t>
            </a:r>
            <a:endParaRPr lang="ru-RU" sz="1600" smtClean="0"/>
          </a:p>
        </p:txBody>
      </p:sp>
      <p:sp>
        <p:nvSpPr>
          <p:cNvPr id="11" name="Rounded Rectangle 10"/>
          <p:cNvSpPr/>
          <p:nvPr/>
        </p:nvSpPr>
        <p:spPr bwMode="auto">
          <a:xfrm>
            <a:off x="2346960" y="5867400"/>
            <a:ext cx="7459980" cy="457200"/>
          </a:xfrm>
          <a:prstGeom prst="roundRect">
            <a:avLst/>
          </a:prstGeom>
          <a:solidFill>
            <a:schemeClr val="bg1"/>
          </a:solidFill>
          <a:ln>
            <a:headEnd/>
            <a:tailEnd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>
              <a:spcAft>
                <a:spcPts val="1000"/>
              </a:spcAft>
            </a:pPr>
            <a:r>
              <a:rPr lang="ru-RU" b="1" smtClean="0"/>
              <a:t>toves, slithy, the, and, brillig, Twas</a:t>
            </a:r>
            <a:endParaRPr lang="ru-RU" smtClean="0"/>
          </a:p>
        </p:txBody>
      </p:sp>
    </p:spTree>
    <p:extLst>
      <p:ext uri="{BB962C8B-B14F-4D97-AF65-F5344CB8AC3E}">
        <p14:creationId xmlns:p14="http://schemas.microsoft.com/office/powerpoint/2010/main" val="202672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Реализация перечислителя с помощью итератора</a:t>
            </a:r>
            <a:endParaRPr lang="ru-RU"/>
          </a:p>
        </p:txBody>
      </p:sp>
      <p:sp>
        <p:nvSpPr>
          <p:cNvPr id="4" name="Rounded Rectangle 3"/>
          <p:cNvSpPr/>
          <p:nvPr/>
        </p:nvSpPr>
        <p:spPr bwMode="auto">
          <a:xfrm>
            <a:off x="335280" y="762000"/>
            <a:ext cx="9471660" cy="533400"/>
          </a:xfrm>
          <a:prstGeom prst="round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just"/>
            <a:r>
              <a:rPr lang="ru-RU" smtClean="0"/>
              <a:t>Итераторы реализуют концепцию отложенных вычислений</a:t>
            </a:r>
          </a:p>
        </p:txBody>
      </p:sp>
      <p:sp>
        <p:nvSpPr>
          <p:cNvPr id="5" name="Rounded Rectangle 4"/>
          <p:cNvSpPr/>
          <p:nvPr/>
        </p:nvSpPr>
        <p:spPr bwMode="auto">
          <a:xfrm>
            <a:off x="335280" y="1447800"/>
            <a:ext cx="9471660" cy="1066800"/>
          </a:xfrm>
          <a:prstGeom prst="round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just"/>
            <a:r>
              <a:rPr lang="ru-RU" smtClean="0"/>
              <a:t>Каждое выполнение оператора yield return ведет к выходу из метода и возврату значения, но состояние метода, его внутренние переменные и позиция yield return запоминаются, чтобы быть восстановленными при следующем вызове</a:t>
            </a:r>
          </a:p>
        </p:txBody>
      </p:sp>
      <p:sp>
        <p:nvSpPr>
          <p:cNvPr id="6" name="Flowchart: Document 5"/>
          <p:cNvSpPr/>
          <p:nvPr/>
        </p:nvSpPr>
        <p:spPr bwMode="auto">
          <a:xfrm>
            <a:off x="335280" y="2667000"/>
            <a:ext cx="6118860" cy="2362200"/>
          </a:xfrm>
          <a:prstGeom prst="flowChartDocument">
            <a:avLst/>
          </a:prstGeom>
          <a:solidFill>
            <a:schemeClr val="bg1"/>
          </a:solidFill>
          <a:ln>
            <a:headEnd/>
            <a:tailEnd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endParaRPr lang="ru-RU" sz="1600" dirty="0" smtClean="0">
              <a:latin typeface="Consolas" pitchFamily="49" charset="0"/>
              <a:cs typeface="Consolas" pitchFamily="49" charset="0"/>
            </a:endParaRP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public static class </a:t>
            </a:r>
            <a:r>
              <a:rPr lang="ru-RU" sz="1600" dirty="0" err="1" smtClean="0">
                <a:latin typeface="Consolas" pitchFamily="49" charset="0"/>
                <a:cs typeface="Consolas" pitchFamily="49" charset="0"/>
              </a:rPr>
              <a:t>Helper</a:t>
            </a:r>
            <a:endParaRPr lang="ru-RU" sz="1600" dirty="0" smtClean="0">
              <a:latin typeface="Consolas" pitchFamily="49" charset="0"/>
              <a:cs typeface="Consolas" pitchFamily="49" charset="0"/>
            </a:endParaRP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   public static IEnumerable&lt;int&gt; GetNumbers()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   {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       int i = 0;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       </a:t>
            </a:r>
            <a:r>
              <a:rPr lang="ru-RU" sz="1600" dirty="0" err="1" smtClean="0">
                <a:latin typeface="Consolas" pitchFamily="49" charset="0"/>
                <a:cs typeface="Consolas" pitchFamily="49" charset="0"/>
              </a:rPr>
              <a:t>while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(true) yield return i++;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   }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7" name="Flowchart: Document 6"/>
          <p:cNvSpPr/>
          <p:nvPr/>
        </p:nvSpPr>
        <p:spPr bwMode="auto">
          <a:xfrm>
            <a:off x="4442460" y="4267200"/>
            <a:ext cx="5196840" cy="1828800"/>
          </a:xfrm>
          <a:prstGeom prst="flowChartDocument">
            <a:avLst/>
          </a:prstGeom>
          <a:solidFill>
            <a:schemeClr val="bg1"/>
          </a:solidFill>
          <a:ln>
            <a:headEnd/>
            <a:tailEnd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ru-RU" sz="1600" smtClean="0">
                <a:latin typeface="Consolas" pitchFamily="49" charset="0"/>
                <a:cs typeface="Consolas" pitchFamily="49" charset="0"/>
              </a:rPr>
              <a:t>foreach (var n in Helper.GetNumbers())</a:t>
            </a:r>
          </a:p>
          <a:p>
            <a:r>
              <a:rPr lang="ru-RU" sz="1600" smtClean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ru-RU" sz="1600" smtClean="0">
                <a:latin typeface="Consolas" pitchFamily="49" charset="0"/>
                <a:cs typeface="Consolas" pitchFamily="49" charset="0"/>
              </a:rPr>
              <a:t>    Console.WriteLine(n);</a:t>
            </a:r>
          </a:p>
          <a:p>
            <a:r>
              <a:rPr lang="ru-RU" sz="1600" smtClean="0">
                <a:latin typeface="Consolas" pitchFamily="49" charset="0"/>
                <a:cs typeface="Consolas" pitchFamily="49" charset="0"/>
              </a:rPr>
              <a:t>    if (n == 2) break;</a:t>
            </a:r>
          </a:p>
          <a:p>
            <a:r>
              <a:rPr lang="ru-RU" sz="1600" smtClean="0">
                <a:latin typeface="Consolas" pitchFamily="49" charset="0"/>
                <a:cs typeface="Consolas" pitchFamily="49" charset="0"/>
              </a:rPr>
              <a:t>}</a:t>
            </a:r>
            <a:endParaRPr lang="ru-RU" sz="1600"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7823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Блок </a:t>
            </a:r>
            <a:r>
              <a:rPr lang="en-US" dirty="0" smtClean="0"/>
              <a:t>finally </a:t>
            </a:r>
            <a:r>
              <a:rPr lang="ru-RU" dirty="0" smtClean="0"/>
              <a:t>внутри блока итераторов</a:t>
            </a:r>
            <a:endParaRPr lang="ru-RU" dirty="0"/>
          </a:p>
        </p:txBody>
      </p:sp>
      <p:sp>
        <p:nvSpPr>
          <p:cNvPr id="4" name="Flowchart: Document 3"/>
          <p:cNvSpPr/>
          <p:nvPr/>
        </p:nvSpPr>
        <p:spPr bwMode="auto">
          <a:xfrm>
            <a:off x="335280" y="762000"/>
            <a:ext cx="9471660" cy="4419600"/>
          </a:xfrm>
          <a:prstGeom prst="flowChartDocument">
            <a:avLst/>
          </a:prstGeom>
          <a:solidFill>
            <a:schemeClr val="bg1"/>
          </a:solidFill>
          <a:ln>
            <a:headEnd/>
            <a:tailEnd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>
              <a:spcAft>
                <a:spcPts val="1000"/>
              </a:spcAft>
            </a:pP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public static </a:t>
            </a:r>
            <a:r>
              <a:rPr lang="en-US" sz="1600" dirty="0" err="1" smtClean="0">
                <a:latin typeface="Consolas" pitchFamily="49" charset="0"/>
                <a:cs typeface="Consolas" pitchFamily="49" charset="0"/>
              </a:rPr>
              <a:t>IEnumerable</a:t>
            </a: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&lt;</a:t>
            </a:r>
            <a:r>
              <a:rPr lang="en-US" sz="1600" dirty="0" err="1" smtClean="0">
                <a:latin typeface="Consolas" pitchFamily="49" charset="0"/>
                <a:cs typeface="Consolas" pitchFamily="49" charset="0"/>
              </a:rPr>
              <a:t>int</a:t>
            </a: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&gt; </a:t>
            </a:r>
            <a:r>
              <a:rPr lang="en-US" sz="1600" dirty="0" err="1" smtClean="0">
                <a:latin typeface="Consolas" pitchFamily="49" charset="0"/>
                <a:cs typeface="Consolas" pitchFamily="49" charset="0"/>
              </a:rPr>
              <a:t>GetNumbers</a:t>
            </a: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()</a:t>
            </a:r>
            <a:br>
              <a:rPr lang="en-US" sz="1600" dirty="0" smtClean="0">
                <a:latin typeface="Consolas" pitchFamily="49" charset="0"/>
                <a:cs typeface="Consolas" pitchFamily="49" charset="0"/>
              </a:rPr>
            </a:b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{</a:t>
            </a:r>
            <a:br>
              <a:rPr lang="en-US" sz="1600" dirty="0" smtClean="0">
                <a:latin typeface="Consolas" pitchFamily="49" charset="0"/>
                <a:cs typeface="Consolas" pitchFamily="49" charset="0"/>
              </a:rPr>
            </a:b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    try</a:t>
            </a:r>
            <a:br>
              <a:rPr lang="en-US" sz="1600" dirty="0" smtClean="0">
                <a:latin typeface="Consolas" pitchFamily="49" charset="0"/>
                <a:cs typeface="Consolas" pitchFamily="49" charset="0"/>
              </a:rPr>
            </a:b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    {</a:t>
            </a:r>
            <a:br>
              <a:rPr lang="en-US" sz="1600" dirty="0" smtClean="0">
                <a:latin typeface="Consolas" pitchFamily="49" charset="0"/>
                <a:cs typeface="Consolas" pitchFamily="49" charset="0"/>
              </a:rPr>
            </a:b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        yield return 7; // 1</a:t>
            </a:r>
            <a:br>
              <a:rPr lang="en-US" sz="1600" dirty="0" smtClean="0">
                <a:latin typeface="Consolas" pitchFamily="49" charset="0"/>
                <a:cs typeface="Consolas" pitchFamily="49" charset="0"/>
              </a:rPr>
            </a:b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        // 2: 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обработка первого элемента внешним кодом</a:t>
            </a:r>
            <a:br>
              <a:rPr lang="ru-RU" sz="1600" dirty="0" smtClean="0">
                <a:latin typeface="Consolas" pitchFamily="49" charset="0"/>
                <a:cs typeface="Consolas" pitchFamily="49" charset="0"/>
              </a:rPr>
            </a:b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        </a:t>
            </a: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yield return 42; // 3</a:t>
            </a:r>
            <a:br>
              <a:rPr lang="en-US" sz="1600" dirty="0" smtClean="0">
                <a:latin typeface="Consolas" pitchFamily="49" charset="0"/>
                <a:cs typeface="Consolas" pitchFamily="49" charset="0"/>
              </a:rPr>
            </a:b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        // 4: 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обработка второго элемента внешним кодом</a:t>
            </a:r>
            <a:br>
              <a:rPr lang="ru-RU" sz="1600" dirty="0" smtClean="0">
                <a:latin typeface="Consolas" pitchFamily="49" charset="0"/>
                <a:cs typeface="Consolas" pitchFamily="49" charset="0"/>
              </a:rPr>
            </a:b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    }</a:t>
            </a:r>
            <a:br>
              <a:rPr lang="ru-RU" sz="1600" dirty="0" smtClean="0">
                <a:latin typeface="Consolas" pitchFamily="49" charset="0"/>
                <a:cs typeface="Consolas" pitchFamily="49" charset="0"/>
              </a:rPr>
            </a:b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    </a:t>
            </a: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finally</a:t>
            </a:r>
            <a:br>
              <a:rPr lang="en-US" sz="1600" dirty="0" smtClean="0">
                <a:latin typeface="Consolas" pitchFamily="49" charset="0"/>
                <a:cs typeface="Consolas" pitchFamily="49" charset="0"/>
              </a:rPr>
            </a:b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    {</a:t>
            </a:r>
            <a:br>
              <a:rPr lang="en-US" sz="1600" dirty="0" smtClean="0">
                <a:latin typeface="Consolas" pitchFamily="49" charset="0"/>
                <a:cs typeface="Consolas" pitchFamily="49" charset="0"/>
              </a:rPr>
            </a:b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        </a:t>
            </a:r>
            <a:r>
              <a:rPr lang="en-US" sz="1600" dirty="0" err="1" smtClean="0">
                <a:latin typeface="Consolas" pitchFamily="49" charset="0"/>
                <a:cs typeface="Consolas" pitchFamily="49" charset="0"/>
              </a:rPr>
              <a:t>Console.WriteLine</a:t>
            </a: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("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Внутри блока </a:t>
            </a: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finally 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метода </a:t>
            </a:r>
            <a:r>
              <a:rPr lang="en-US" sz="1600" dirty="0" err="1" smtClean="0">
                <a:latin typeface="Consolas" pitchFamily="49" charset="0"/>
                <a:cs typeface="Consolas" pitchFamily="49" charset="0"/>
              </a:rPr>
              <a:t>GetNumbers</a:t>
            </a: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");</a:t>
            </a:r>
            <a:br>
              <a:rPr lang="en-US" sz="1600" dirty="0" smtClean="0">
                <a:latin typeface="Consolas" pitchFamily="49" charset="0"/>
                <a:cs typeface="Consolas" pitchFamily="49" charset="0"/>
              </a:rPr>
            </a:b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    }</a:t>
            </a:r>
            <a:br>
              <a:rPr lang="en-US" sz="1600" dirty="0" smtClean="0">
                <a:latin typeface="Consolas" pitchFamily="49" charset="0"/>
                <a:cs typeface="Consolas" pitchFamily="49" charset="0"/>
              </a:rPr>
            </a:b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}</a:t>
            </a:r>
            <a:endParaRPr lang="ru-RU" sz="1600" dirty="0" err="1" smtClean="0"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5829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Обобщенные интерфейсы коллекций .NET </a:t>
            </a:r>
            <a:r>
              <a:rPr lang="ru-RU" dirty="0" err="1"/>
              <a:t>Framework</a:t>
            </a:r>
            <a:endParaRPr lang="ru-RU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429" y="1142999"/>
            <a:ext cx="9330692" cy="47244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47899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Почему необходимы обобщения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838200"/>
            <a:ext cx="8915400" cy="5476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393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334963" y="1040388"/>
            <a:ext cx="9472612" cy="4777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9450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Интерфейсы </a:t>
            </a:r>
            <a:r>
              <a:rPr lang="en-US" dirty="0" err="1"/>
              <a:t>ICollection</a:t>
            </a:r>
            <a:r>
              <a:rPr lang="en-US" dirty="0"/>
              <a:t> </a:t>
            </a:r>
            <a:r>
              <a:rPr lang="ru-RU" dirty="0" smtClean="0"/>
              <a:t>и </a:t>
            </a:r>
            <a:r>
              <a:rPr lang="en-US" dirty="0" err="1" smtClean="0"/>
              <a:t>IList</a:t>
            </a:r>
            <a:r>
              <a:rPr lang="ru-RU" dirty="0" smtClean="0"/>
              <a:t>. </a:t>
            </a:r>
            <a:r>
              <a:rPr lang="en-US" dirty="0" err="1"/>
              <a:t>ICollection</a:t>
            </a:r>
            <a:r>
              <a:rPr lang="en-US" dirty="0"/>
              <a:t>&lt;T&gt; and </a:t>
            </a:r>
            <a:r>
              <a:rPr lang="en-US" dirty="0" err="1" smtClean="0"/>
              <a:t>ICollection</a:t>
            </a:r>
            <a:endParaRPr lang="en-US" dirty="0"/>
          </a:p>
        </p:txBody>
      </p:sp>
      <p:sp>
        <p:nvSpPr>
          <p:cNvPr id="4" name="Блок-схема: документ 3"/>
          <p:cNvSpPr/>
          <p:nvPr/>
        </p:nvSpPr>
        <p:spPr bwMode="auto">
          <a:xfrm>
            <a:off x="335280" y="762000"/>
            <a:ext cx="8968740" cy="3276600"/>
          </a:xfrm>
          <a:prstGeom prst="flowChartDocument">
            <a:avLst/>
          </a:prstGeom>
          <a:solidFill>
            <a:schemeClr val="bg1"/>
          </a:solidFill>
          <a:ln>
            <a:headEnd/>
            <a:tailEnd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endParaRPr lang="ru-RU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public </a:t>
            </a:r>
            <a:r>
              <a:rPr lang="fr-FR" dirty="0">
                <a:latin typeface="Consolas" panose="020B0609020204030204" pitchFamily="49" charset="0"/>
                <a:cs typeface="Consolas" panose="020B0609020204030204" pitchFamily="49" charset="0"/>
              </a:rPr>
              <a:t>interface ICollection&lt;T&gt; : IEnumerable&lt;T&gt;, IEnumerable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lvl="1"/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Count { get; }</a:t>
            </a:r>
          </a:p>
          <a:p>
            <a:pPr lvl="1"/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bool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Contains (T item);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CopyTo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(T[] array,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arrayIndex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lvl="1"/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bool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IsReadOnly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{ get; }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void Add(T item);</a:t>
            </a:r>
          </a:p>
          <a:p>
            <a:pPr lvl="1"/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bool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Remove (T item);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void Clear();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Блок-схема: документ 4"/>
          <p:cNvSpPr/>
          <p:nvPr/>
        </p:nvSpPr>
        <p:spPr bwMode="auto">
          <a:xfrm>
            <a:off x="2263141" y="3429000"/>
            <a:ext cx="7553809" cy="2819400"/>
          </a:xfrm>
          <a:prstGeom prst="flowChartDocument">
            <a:avLst/>
          </a:prstGeom>
          <a:solidFill>
            <a:schemeClr val="bg1"/>
          </a:solidFill>
          <a:ln>
            <a:headEnd/>
            <a:tailEnd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public interface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ICollection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: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IEnumerable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lvl="1"/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Count { get; }</a:t>
            </a:r>
          </a:p>
          <a:p>
            <a:pPr lvl="1"/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bool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IsSynchronized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{ get; }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object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SyncRoot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{ get; }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CopyTo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(Array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array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index);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Блок-схема: альтернативный процесс 5"/>
          <p:cNvSpPr/>
          <p:nvPr/>
        </p:nvSpPr>
        <p:spPr bwMode="auto">
          <a:xfrm>
            <a:off x="7525035" y="5372100"/>
            <a:ext cx="2263140" cy="685800"/>
          </a:xfrm>
          <a:prstGeom prst="flowChartAlternateProcess">
            <a:avLst/>
          </a:prstGeom>
          <a:solidFill>
            <a:schemeClr val="bg1"/>
          </a:solidFill>
          <a:ln>
            <a:headEnd/>
            <a:tailEnd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sz="2000" b="1" dirty="0" err="1" smtClean="0"/>
              <a:t>IList</a:t>
            </a:r>
            <a:r>
              <a:rPr lang="en-US" sz="2000" b="1" dirty="0" smtClean="0"/>
              <a:t> </a:t>
            </a:r>
            <a:r>
              <a:rPr lang="ru-RU" sz="2000" b="1" dirty="0" smtClean="0"/>
              <a:t> </a:t>
            </a:r>
            <a:r>
              <a:rPr lang="en-US" sz="2000" b="1" dirty="0" err="1" smtClean="0"/>
              <a:t>IDictionary</a:t>
            </a:r>
            <a:endParaRPr lang="en-US" sz="2000" b="1" dirty="0" smtClean="0"/>
          </a:p>
        </p:txBody>
      </p:sp>
    </p:spTree>
    <p:extLst>
      <p:ext uri="{BB962C8B-B14F-4D97-AF65-F5344CB8AC3E}">
        <p14:creationId xmlns:p14="http://schemas.microsoft.com/office/powerpoint/2010/main" val="3779950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Интерфейсы </a:t>
            </a:r>
            <a:r>
              <a:rPr lang="en-US" dirty="0" err="1"/>
              <a:t>IList</a:t>
            </a:r>
            <a:r>
              <a:rPr lang="en-US" dirty="0"/>
              <a:t>&lt;T&gt; </a:t>
            </a:r>
            <a:r>
              <a:rPr lang="ru-RU" dirty="0" smtClean="0"/>
              <a:t>и </a:t>
            </a:r>
            <a:r>
              <a:rPr lang="en-US" dirty="0" err="1" smtClean="0"/>
              <a:t>IList</a:t>
            </a:r>
            <a:endParaRPr lang="en-US" dirty="0"/>
          </a:p>
        </p:txBody>
      </p:sp>
      <p:sp>
        <p:nvSpPr>
          <p:cNvPr id="4" name="Блок-схема: документ 3"/>
          <p:cNvSpPr/>
          <p:nvPr/>
        </p:nvSpPr>
        <p:spPr bwMode="auto">
          <a:xfrm>
            <a:off x="335280" y="762000"/>
            <a:ext cx="8968740" cy="2438400"/>
          </a:xfrm>
          <a:prstGeom prst="flowChartDocument">
            <a:avLst/>
          </a:prstGeom>
          <a:solidFill>
            <a:schemeClr val="bg1"/>
          </a:solidFill>
          <a:ln>
            <a:headEnd/>
            <a:tailEnd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endParaRPr lang="ru-RU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public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interface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IList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&lt;T&gt; :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ICollection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&lt;T&gt;,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IEnumerable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&lt;T&gt;,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IEnumerable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ru-RU" dirty="0" smtClean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T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this [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index] { get; set; }</a:t>
            </a:r>
          </a:p>
          <a:p>
            <a:r>
              <a:rPr lang="ru-RU" dirty="0" smtClean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IndexOf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(T item);</a:t>
            </a:r>
          </a:p>
          <a:p>
            <a:r>
              <a:rPr lang="ru-RU" dirty="0" smtClean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Insert 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index, T item);</a:t>
            </a:r>
          </a:p>
          <a:p>
            <a:r>
              <a:rPr lang="ru-RU" dirty="0" smtClean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RemoveAt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index);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Блок-схема: документ 4"/>
          <p:cNvSpPr/>
          <p:nvPr/>
        </p:nvSpPr>
        <p:spPr bwMode="auto">
          <a:xfrm>
            <a:off x="502921" y="2743200"/>
            <a:ext cx="9285255" cy="3886200"/>
          </a:xfrm>
          <a:prstGeom prst="flowChartDocument">
            <a:avLst/>
          </a:prstGeom>
          <a:solidFill>
            <a:schemeClr val="bg1"/>
          </a:solidFill>
          <a:ln>
            <a:headEnd/>
            <a:tailEnd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endParaRPr lang="ru-RU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ru-RU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public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interface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IList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: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ICollection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IEnumerable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ru-RU" dirty="0" smtClean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object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this [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index] { get; set }</a:t>
            </a:r>
          </a:p>
          <a:p>
            <a:r>
              <a:rPr lang="ru-RU" dirty="0" smtClean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bool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IsFixedSize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{ get; }</a:t>
            </a:r>
          </a:p>
          <a:p>
            <a:r>
              <a:rPr lang="ru-RU" dirty="0" smtClean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bool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IsReadOnly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{ get; }</a:t>
            </a:r>
          </a:p>
          <a:p>
            <a:r>
              <a:rPr lang="ru-RU" dirty="0" smtClean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Add (object value);</a:t>
            </a:r>
          </a:p>
          <a:p>
            <a:r>
              <a:rPr lang="ru-RU" dirty="0" smtClean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Clear();</a:t>
            </a:r>
          </a:p>
          <a:p>
            <a:r>
              <a:rPr lang="ru-RU" dirty="0" smtClean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bool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Contains (object value);</a:t>
            </a:r>
          </a:p>
          <a:p>
            <a:r>
              <a:rPr lang="ru-RU" dirty="0" smtClean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IndexOf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(object value);</a:t>
            </a:r>
          </a:p>
          <a:p>
            <a:r>
              <a:rPr lang="ru-RU" dirty="0" smtClean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Insert 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index, object value);</a:t>
            </a:r>
          </a:p>
          <a:p>
            <a:r>
              <a:rPr lang="ru-RU" dirty="0" smtClean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Remove (object value);</a:t>
            </a:r>
          </a:p>
          <a:p>
            <a:r>
              <a:rPr lang="ru-RU" dirty="0" smtClean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RemoveAt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index);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4345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Интерфейсы </a:t>
            </a:r>
            <a:r>
              <a:rPr lang="en-US" dirty="0" err="1" smtClean="0"/>
              <a:t>IReadOnlyList</a:t>
            </a:r>
            <a:r>
              <a:rPr lang="en-US" dirty="0" smtClean="0"/>
              <a:t>&lt;T&gt;</a:t>
            </a:r>
            <a:r>
              <a:rPr lang="ru-RU" dirty="0" smtClean="0"/>
              <a:t> (</a:t>
            </a:r>
            <a:r>
              <a:rPr lang="en-US" dirty="0" smtClean="0"/>
              <a:t>Framework</a:t>
            </a:r>
            <a:r>
              <a:rPr lang="ru-RU" dirty="0" smtClean="0"/>
              <a:t> </a:t>
            </a:r>
            <a:r>
              <a:rPr lang="en-US" dirty="0" smtClean="0"/>
              <a:t>4.5</a:t>
            </a:r>
            <a:r>
              <a:rPr lang="ru-RU" dirty="0" smtClean="0"/>
              <a:t>)</a:t>
            </a:r>
            <a:endParaRPr lang="en-US" dirty="0"/>
          </a:p>
        </p:txBody>
      </p:sp>
      <p:sp>
        <p:nvSpPr>
          <p:cNvPr id="4" name="Блок-схема: документ 3"/>
          <p:cNvSpPr/>
          <p:nvPr/>
        </p:nvSpPr>
        <p:spPr bwMode="auto">
          <a:xfrm>
            <a:off x="335280" y="762000"/>
            <a:ext cx="8968740" cy="2438400"/>
          </a:xfrm>
          <a:prstGeom prst="flowChartDocument">
            <a:avLst/>
          </a:prstGeom>
          <a:solidFill>
            <a:schemeClr val="bg1"/>
          </a:solidFill>
          <a:ln>
            <a:headEnd/>
            <a:tailEnd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public interface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IReadOnlyList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&lt;out T&gt; :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IEnumerable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&lt;T&gt;,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IEnumerable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ru-RU" dirty="0" smtClean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Count { get; }</a:t>
            </a:r>
          </a:p>
          <a:p>
            <a:r>
              <a:rPr lang="ru-RU" dirty="0" smtClean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T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this[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index] { get; }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4202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Списки, очереди, стеки, наборы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76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List&lt;T&gt; </a:t>
            </a:r>
            <a:r>
              <a:rPr lang="ru-RU" dirty="0" smtClean="0"/>
              <a:t>и </a:t>
            </a:r>
            <a:r>
              <a:rPr lang="en-US" dirty="0" err="1" smtClean="0"/>
              <a:t>ArrayList</a:t>
            </a:r>
            <a:endParaRPr lang="ru-RU" dirty="0"/>
          </a:p>
        </p:txBody>
      </p:sp>
      <p:sp>
        <p:nvSpPr>
          <p:cNvPr id="4" name="Rounded Rectangle 3"/>
          <p:cNvSpPr/>
          <p:nvPr/>
        </p:nvSpPr>
        <p:spPr bwMode="auto">
          <a:xfrm>
            <a:off x="335280" y="762000"/>
            <a:ext cx="9471660" cy="1524000"/>
          </a:xfrm>
          <a:prstGeom prst="round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55600" indent="-355600" algn="just">
              <a:spcAft>
                <a:spcPts val="1000"/>
              </a:spcAft>
              <a:buFont typeface="Wingdings" pitchFamily="2" charset="2"/>
              <a:buChar char="§"/>
            </a:pPr>
            <a:r>
              <a:rPr lang="ru-RU" smtClean="0"/>
              <a:t>Неупорядоченная коллекция похожая на массив</a:t>
            </a:r>
          </a:p>
          <a:p>
            <a:pPr marL="355600" indent="-355600" algn="just">
              <a:spcAft>
                <a:spcPts val="1000"/>
              </a:spcAft>
              <a:buFont typeface="Wingdings" pitchFamily="2" charset="2"/>
              <a:buChar char="§"/>
            </a:pPr>
            <a:r>
              <a:rPr lang="ru-RU" smtClean="0"/>
              <a:t>Можно добавлять и извлекать элементы с использованием  индексирования</a:t>
            </a:r>
          </a:p>
          <a:p>
            <a:pPr marL="355600" indent="-355600" algn="just">
              <a:spcAft>
                <a:spcPts val="1000"/>
              </a:spcAft>
              <a:buFont typeface="Wingdings" pitchFamily="2" charset="2"/>
              <a:buChar char="§"/>
            </a:pPr>
            <a:r>
              <a:rPr lang="ru-RU" smtClean="0"/>
              <a:t>Динамически увеличивается в размерах по мере добавления значений в коллекцию, но автоматически не сжимается при удалении элементов из нее</a:t>
            </a:r>
          </a:p>
        </p:txBody>
      </p:sp>
      <p:sp>
        <p:nvSpPr>
          <p:cNvPr id="3" name="Блок-схема: документ 2"/>
          <p:cNvSpPr/>
          <p:nvPr/>
        </p:nvSpPr>
        <p:spPr bwMode="auto">
          <a:xfrm>
            <a:off x="335280" y="2514600"/>
            <a:ext cx="9471660" cy="3886200"/>
          </a:xfrm>
          <a:prstGeom prst="flowChartDocument">
            <a:avLst/>
          </a:prstGeom>
          <a:solidFill>
            <a:schemeClr val="bg1"/>
          </a:solidFill>
          <a:ln>
            <a:headEnd/>
            <a:tailEnd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fr-FR" dirty="0">
                <a:latin typeface="Consolas" panose="020B0609020204030204" pitchFamily="49" charset="0"/>
                <a:cs typeface="Consolas" panose="020B0609020204030204" pitchFamily="49" charset="0"/>
              </a:rPr>
              <a:t>public class List&lt;T&gt; : IList&lt;T&gt;, IReadOnlyList&lt;T&gt;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public List ();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public List 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IEnumerable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&lt;T&gt; collection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ru-RU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public List 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capacity);</a:t>
            </a:r>
          </a:p>
          <a:p>
            <a:pPr lvl="1"/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b="1" dirty="0" err="1">
                <a:latin typeface="Consolas" panose="020B0609020204030204" pitchFamily="49" charset="0"/>
                <a:cs typeface="Consolas" panose="020B0609020204030204" pitchFamily="49" charset="0"/>
              </a:rPr>
              <a:t>Add+Insert</a:t>
            </a:r>
            <a:endParaRPr lang="en-US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public void Add (T item);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public void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AddRange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IEnumerable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&lt;T&gt; collection);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public void Insert 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index, T item);</a:t>
            </a:r>
          </a:p>
          <a:p>
            <a:pPr lvl="1"/>
            <a:r>
              <a:rPr lang="fr-FR" dirty="0">
                <a:latin typeface="Consolas" panose="020B0609020204030204" pitchFamily="49" charset="0"/>
                <a:cs typeface="Consolas" panose="020B0609020204030204" pitchFamily="49" charset="0"/>
              </a:rPr>
              <a:t>public void InsertRange (int index, IEnumerable&lt;T&gt; collection);</a:t>
            </a:r>
            <a:endParaRPr lang="en-US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List&lt;T&gt; </a:t>
            </a:r>
            <a:r>
              <a:rPr lang="ru-RU" dirty="0" smtClean="0"/>
              <a:t>и </a:t>
            </a:r>
            <a:r>
              <a:rPr lang="en-US" dirty="0" err="1" smtClean="0"/>
              <a:t>ArrayList</a:t>
            </a:r>
            <a:endParaRPr lang="ru-RU" dirty="0"/>
          </a:p>
        </p:txBody>
      </p:sp>
      <p:sp>
        <p:nvSpPr>
          <p:cNvPr id="3" name="Блок-схема: документ 2"/>
          <p:cNvSpPr/>
          <p:nvPr/>
        </p:nvSpPr>
        <p:spPr bwMode="auto">
          <a:xfrm>
            <a:off x="335280" y="762000"/>
            <a:ext cx="9471660" cy="5867400"/>
          </a:xfrm>
          <a:prstGeom prst="flowChartDocument">
            <a:avLst/>
          </a:prstGeom>
          <a:solidFill>
            <a:schemeClr val="bg1"/>
          </a:solidFill>
          <a:ln>
            <a:headEnd/>
            <a:tailEnd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endParaRPr lang="ru-RU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ru-RU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r-FR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fr-FR" b="1" dirty="0">
                <a:latin typeface="Consolas" panose="020B0609020204030204" pitchFamily="49" charset="0"/>
                <a:cs typeface="Consolas" panose="020B0609020204030204" pitchFamily="49" charset="0"/>
              </a:rPr>
              <a:t>Remove</a:t>
            </a:r>
          </a:p>
          <a:p>
            <a:r>
              <a:rPr lang="fr-FR" dirty="0">
                <a:latin typeface="Consolas" panose="020B0609020204030204" pitchFamily="49" charset="0"/>
                <a:cs typeface="Consolas" panose="020B0609020204030204" pitchFamily="49" charset="0"/>
              </a:rPr>
              <a:t>public bool Remove (T item);</a:t>
            </a:r>
          </a:p>
          <a:p>
            <a:r>
              <a:rPr lang="fr-FR" dirty="0">
                <a:latin typeface="Consolas" panose="020B0609020204030204" pitchFamily="49" charset="0"/>
                <a:cs typeface="Consolas" panose="020B0609020204030204" pitchFamily="49" charset="0"/>
              </a:rPr>
              <a:t>public void RemoveAt (int index);</a:t>
            </a:r>
          </a:p>
          <a:p>
            <a:r>
              <a:rPr lang="fr-FR" dirty="0">
                <a:latin typeface="Consolas" panose="020B0609020204030204" pitchFamily="49" charset="0"/>
                <a:cs typeface="Consolas" panose="020B0609020204030204" pitchFamily="49" charset="0"/>
              </a:rPr>
              <a:t>public void RemoveRange (int index, int count);</a:t>
            </a:r>
          </a:p>
          <a:p>
            <a:r>
              <a:rPr lang="fr-FR" dirty="0">
                <a:latin typeface="Consolas" panose="020B0609020204030204" pitchFamily="49" charset="0"/>
                <a:cs typeface="Consolas" panose="020B0609020204030204" pitchFamily="49" charset="0"/>
              </a:rPr>
              <a:t>public int RemoveAll (Predicate&lt;T&gt; match);</a:t>
            </a:r>
          </a:p>
          <a:p>
            <a:r>
              <a:rPr lang="fr-FR" b="1" dirty="0">
                <a:latin typeface="Consolas" panose="020B0609020204030204" pitchFamily="49" charset="0"/>
                <a:cs typeface="Consolas" panose="020B0609020204030204" pitchFamily="49" charset="0"/>
              </a:rPr>
              <a:t>// Indexing</a:t>
            </a:r>
          </a:p>
          <a:p>
            <a:r>
              <a:rPr lang="fr-FR" dirty="0">
                <a:latin typeface="Consolas" panose="020B0609020204030204" pitchFamily="49" charset="0"/>
                <a:cs typeface="Consolas" panose="020B0609020204030204" pitchFamily="49" charset="0"/>
              </a:rPr>
              <a:t>public T this [int index] { get; set; }</a:t>
            </a:r>
          </a:p>
          <a:p>
            <a:r>
              <a:rPr lang="fr-FR" dirty="0">
                <a:latin typeface="Consolas" panose="020B0609020204030204" pitchFamily="49" charset="0"/>
                <a:cs typeface="Consolas" panose="020B0609020204030204" pitchFamily="49" charset="0"/>
              </a:rPr>
              <a:t>public List&lt;T&gt; GetRange (int index, int count);</a:t>
            </a:r>
          </a:p>
          <a:p>
            <a:r>
              <a:rPr lang="fr-FR" dirty="0">
                <a:latin typeface="Consolas" panose="020B0609020204030204" pitchFamily="49" charset="0"/>
                <a:cs typeface="Consolas" panose="020B0609020204030204" pitchFamily="49" charset="0"/>
              </a:rPr>
              <a:t>public Enumerator&lt;T&gt; GetEnumerator();</a:t>
            </a:r>
          </a:p>
          <a:p>
            <a:r>
              <a:rPr lang="fr-FR" b="1" dirty="0">
                <a:latin typeface="Consolas" panose="020B0609020204030204" pitchFamily="49" charset="0"/>
                <a:cs typeface="Consolas" panose="020B0609020204030204" pitchFamily="49" charset="0"/>
              </a:rPr>
              <a:t>// Exporting, copying and converting:</a:t>
            </a:r>
          </a:p>
          <a:p>
            <a:r>
              <a:rPr lang="fr-FR" dirty="0">
                <a:latin typeface="Consolas" panose="020B0609020204030204" pitchFamily="49" charset="0"/>
                <a:cs typeface="Consolas" panose="020B0609020204030204" pitchFamily="49" charset="0"/>
              </a:rPr>
              <a:t>public T[] ToArray();</a:t>
            </a:r>
          </a:p>
          <a:p>
            <a:r>
              <a:rPr lang="fr-FR" dirty="0">
                <a:latin typeface="Consolas" panose="020B0609020204030204" pitchFamily="49" charset="0"/>
                <a:cs typeface="Consolas" panose="020B0609020204030204" pitchFamily="49" charset="0"/>
              </a:rPr>
              <a:t>public void CopyTo (T[] array);</a:t>
            </a:r>
          </a:p>
          <a:p>
            <a:r>
              <a:rPr lang="fr-FR" dirty="0">
                <a:latin typeface="Consolas" panose="020B0609020204030204" pitchFamily="49" charset="0"/>
                <a:cs typeface="Consolas" panose="020B0609020204030204" pitchFamily="49" charset="0"/>
              </a:rPr>
              <a:t>public void CopyTo (T[] array, int arrayIndex);</a:t>
            </a:r>
          </a:p>
          <a:p>
            <a:r>
              <a:rPr lang="fr-FR" dirty="0">
                <a:latin typeface="Consolas" panose="020B0609020204030204" pitchFamily="49" charset="0"/>
                <a:cs typeface="Consolas" panose="020B0609020204030204" pitchFamily="49" charset="0"/>
              </a:rPr>
              <a:t>public void CopyTo (int index, T[] array, int arrayIndex, int count);</a:t>
            </a:r>
          </a:p>
          <a:p>
            <a:r>
              <a:rPr lang="fr-FR" dirty="0">
                <a:latin typeface="Consolas" panose="020B0609020204030204" pitchFamily="49" charset="0"/>
                <a:cs typeface="Consolas" panose="020B0609020204030204" pitchFamily="49" charset="0"/>
              </a:rPr>
              <a:t>public ReadOnlyCollection&lt;T&gt; AsReadOnly();</a:t>
            </a:r>
          </a:p>
          <a:p>
            <a:r>
              <a:rPr lang="fr-FR" dirty="0">
                <a:latin typeface="Consolas" panose="020B0609020204030204" pitchFamily="49" charset="0"/>
                <a:cs typeface="Consolas" panose="020B0609020204030204" pitchFamily="49" charset="0"/>
              </a:rPr>
              <a:t>public List&lt;TOutput&gt; ConvertAll&lt;TOutput&gt; (Converter &lt;T,TOutput&gt;</a:t>
            </a:r>
          </a:p>
          <a:p>
            <a:r>
              <a:rPr lang="fr-FR" dirty="0">
                <a:latin typeface="Consolas" panose="020B0609020204030204" pitchFamily="49" charset="0"/>
                <a:cs typeface="Consolas" panose="020B0609020204030204" pitchFamily="49" charset="0"/>
              </a:rPr>
              <a:t>converter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fr-FR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3927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List&lt;T&gt; </a:t>
            </a:r>
            <a:r>
              <a:rPr lang="ru-RU" dirty="0" smtClean="0"/>
              <a:t>и </a:t>
            </a:r>
            <a:r>
              <a:rPr lang="en-US" dirty="0" err="1" smtClean="0"/>
              <a:t>ArrayList</a:t>
            </a:r>
            <a:endParaRPr lang="ru-RU" dirty="0"/>
          </a:p>
        </p:txBody>
      </p:sp>
      <p:sp>
        <p:nvSpPr>
          <p:cNvPr id="3" name="Блок-схема: документ 2"/>
          <p:cNvSpPr/>
          <p:nvPr/>
        </p:nvSpPr>
        <p:spPr bwMode="auto">
          <a:xfrm>
            <a:off x="335280" y="762000"/>
            <a:ext cx="9471660" cy="2590800"/>
          </a:xfrm>
          <a:prstGeom prst="flowChartDocument">
            <a:avLst/>
          </a:prstGeom>
          <a:solidFill>
            <a:schemeClr val="bg1"/>
          </a:solidFill>
          <a:ln>
            <a:headEnd/>
            <a:tailEnd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fr-FR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fr-FR" b="1" dirty="0">
                <a:latin typeface="Consolas" panose="020B0609020204030204" pitchFamily="49" charset="0"/>
                <a:cs typeface="Consolas" panose="020B0609020204030204" pitchFamily="49" charset="0"/>
              </a:rPr>
              <a:t>Other:</a:t>
            </a:r>
          </a:p>
          <a:p>
            <a:r>
              <a:rPr lang="fr-FR" dirty="0">
                <a:latin typeface="Consolas" panose="020B0609020204030204" pitchFamily="49" charset="0"/>
                <a:cs typeface="Consolas" panose="020B0609020204030204" pitchFamily="49" charset="0"/>
              </a:rPr>
              <a:t>public void Reverse(); // Reverses order of elements in list.</a:t>
            </a:r>
          </a:p>
          <a:p>
            <a:r>
              <a:rPr lang="fr-FR" dirty="0">
                <a:latin typeface="Consolas" panose="020B0609020204030204" pitchFamily="49" charset="0"/>
                <a:cs typeface="Consolas" panose="020B0609020204030204" pitchFamily="49" charset="0"/>
              </a:rPr>
              <a:t>public int Capacity { get;set; } // Forces expansion of internal array.</a:t>
            </a:r>
          </a:p>
          <a:p>
            <a:r>
              <a:rPr lang="fr-FR" dirty="0">
                <a:latin typeface="Consolas" panose="020B0609020204030204" pitchFamily="49" charset="0"/>
                <a:cs typeface="Consolas" panose="020B0609020204030204" pitchFamily="49" charset="0"/>
              </a:rPr>
              <a:t>public void TrimExcess(); // Trims internal array back to size.</a:t>
            </a:r>
          </a:p>
          <a:p>
            <a:r>
              <a:rPr lang="fr-FR" dirty="0">
                <a:latin typeface="Consolas" panose="020B0609020204030204" pitchFamily="49" charset="0"/>
                <a:cs typeface="Consolas" panose="020B0609020204030204" pitchFamily="49" charset="0"/>
              </a:rPr>
              <a:t>public void Clear(); // Removes all elements, so Count=0.</a:t>
            </a:r>
            <a:endParaRPr lang="en-US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4650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LinkedList</a:t>
            </a:r>
            <a:r>
              <a:rPr lang="en-US" dirty="0" smtClean="0"/>
              <a:t>&lt;T</a:t>
            </a:r>
            <a:r>
              <a:rPr lang="en-US" dirty="0"/>
              <a:t>&gt;</a:t>
            </a:r>
            <a:endParaRPr lang="ru-RU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588" y="1376366"/>
            <a:ext cx="8277225" cy="410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51513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Queue&lt;T&gt; </a:t>
            </a:r>
            <a:r>
              <a:rPr lang="ru-RU" dirty="0" smtClean="0"/>
              <a:t>и </a:t>
            </a:r>
            <a:r>
              <a:rPr lang="en-US" dirty="0" smtClean="0"/>
              <a:t>Queue</a:t>
            </a:r>
            <a:endParaRPr lang="ru-RU" dirty="0"/>
          </a:p>
        </p:txBody>
      </p:sp>
      <p:sp>
        <p:nvSpPr>
          <p:cNvPr id="4" name="Rounded Rectangle 3"/>
          <p:cNvSpPr/>
          <p:nvPr/>
        </p:nvSpPr>
        <p:spPr bwMode="auto">
          <a:xfrm>
            <a:off x="320268" y="685800"/>
            <a:ext cx="9471660" cy="1219200"/>
          </a:xfrm>
          <a:prstGeom prst="round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55600" indent="-355600" algn="just">
              <a:spcAft>
                <a:spcPts val="0"/>
              </a:spcAft>
              <a:buFont typeface="Wingdings" pitchFamily="2" charset="2"/>
              <a:buChar char="§"/>
            </a:pPr>
            <a:r>
              <a:rPr lang="ru-RU" dirty="0" smtClean="0"/>
              <a:t>FIFO структура данных</a:t>
            </a:r>
          </a:p>
          <a:p>
            <a:pPr marL="355600" indent="-355600" algn="just">
              <a:spcAft>
                <a:spcPts val="0"/>
              </a:spcAft>
              <a:buFont typeface="Wingdings" pitchFamily="2" charset="2"/>
              <a:buChar char="§"/>
            </a:pPr>
            <a:r>
              <a:rPr lang="ru-RU" dirty="0" smtClean="0"/>
              <a:t>Обеспечивает методы Enqueue и Dequeue вместо методов Add и Remove</a:t>
            </a:r>
          </a:p>
          <a:p>
            <a:pPr marL="355600" indent="-355600" algn="just">
              <a:spcAft>
                <a:spcPts val="0"/>
              </a:spcAft>
              <a:buFont typeface="Wingdings" pitchFamily="2" charset="2"/>
              <a:buChar char="§"/>
            </a:pPr>
            <a:r>
              <a:rPr lang="ru-RU" dirty="0" smtClean="0"/>
              <a:t>Растет автоматически при добавлении объектов в коллекцию, но автоматически не сжимается при удалении элементов из нее</a:t>
            </a:r>
          </a:p>
        </p:txBody>
      </p:sp>
      <p:sp>
        <p:nvSpPr>
          <p:cNvPr id="3" name="Блок-схема: документ 2"/>
          <p:cNvSpPr/>
          <p:nvPr/>
        </p:nvSpPr>
        <p:spPr bwMode="auto">
          <a:xfrm>
            <a:off x="320268" y="1905000"/>
            <a:ext cx="9471660" cy="4648200"/>
          </a:xfrm>
          <a:prstGeom prst="flowChartDocument">
            <a:avLst/>
          </a:prstGeom>
          <a:solidFill>
            <a:schemeClr val="bg1"/>
          </a:solidFill>
          <a:ln>
            <a:headEnd/>
            <a:tailEnd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endParaRPr lang="ru-RU" sz="16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ru-RU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r-FR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public </a:t>
            </a:r>
            <a:r>
              <a:rPr lang="fr-FR" sz="1600" dirty="0">
                <a:latin typeface="Consolas" panose="020B0609020204030204" pitchFamily="49" charset="0"/>
                <a:cs typeface="Consolas" panose="020B0609020204030204" pitchFamily="49" charset="0"/>
              </a:rPr>
              <a:t>class Queue&lt;T&gt; : IEnumerable&lt;T&gt;, ICollection, IEnumerable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lvl="1"/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public Queue();</a:t>
            </a:r>
          </a:p>
          <a:p>
            <a:pPr lvl="1"/>
            <a:r>
              <a:rPr lang="fr-FR" sz="1600" dirty="0">
                <a:latin typeface="Consolas" panose="020B0609020204030204" pitchFamily="49" charset="0"/>
                <a:cs typeface="Consolas" panose="020B0609020204030204" pitchFamily="49" charset="0"/>
              </a:rPr>
              <a:t>public Queue (IEnumerable&lt;T&gt; collection); // Copies existing elements</a:t>
            </a:r>
          </a:p>
          <a:p>
            <a:pPr lvl="1"/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public Queue (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capacity); // To lessen auto-resizing</a:t>
            </a:r>
          </a:p>
          <a:p>
            <a:pPr lvl="1"/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public void Clear();</a:t>
            </a:r>
          </a:p>
          <a:p>
            <a:pPr lvl="1"/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public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bool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Contains (T item);</a:t>
            </a:r>
          </a:p>
          <a:p>
            <a:pPr lvl="1"/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public void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CopyTo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(T[] array,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arrayIndex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lvl="1"/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public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Count { get; }</a:t>
            </a:r>
          </a:p>
          <a:p>
            <a:pPr lvl="1"/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public T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Dequeue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lvl="1"/>
            <a:r>
              <a:rPr lang="fr-FR" sz="1600" dirty="0">
                <a:latin typeface="Consolas" panose="020B0609020204030204" pitchFamily="49" charset="0"/>
                <a:cs typeface="Consolas" panose="020B0609020204030204" pitchFamily="49" charset="0"/>
              </a:rPr>
              <a:t>public void Enqueue (T item);</a:t>
            </a:r>
          </a:p>
          <a:p>
            <a:pPr lvl="1"/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public Enumerator&lt;T&gt;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GetEnumerator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(); // To support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foreach</a:t>
            </a:r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public T Peek();</a:t>
            </a:r>
          </a:p>
          <a:p>
            <a:pPr lvl="1"/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public T[]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ToArray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lvl="1"/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public void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TrimExcess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6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Определение пользовательских обобщенных типов</a:t>
            </a:r>
            <a:endParaRPr lang="ru-RU" dirty="0"/>
          </a:p>
        </p:txBody>
      </p:sp>
      <p:sp>
        <p:nvSpPr>
          <p:cNvPr id="4" name="Flowchart: Document 3"/>
          <p:cNvSpPr/>
          <p:nvPr/>
        </p:nvSpPr>
        <p:spPr bwMode="auto">
          <a:xfrm>
            <a:off x="228600" y="2362200"/>
            <a:ext cx="4434840" cy="3276600"/>
          </a:xfrm>
          <a:prstGeom prst="flowChartDocument">
            <a:avLst/>
          </a:prstGeom>
          <a:solidFill>
            <a:schemeClr val="bg1"/>
          </a:solidFill>
          <a:ln>
            <a:headEnd/>
            <a:tailEnd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endParaRPr lang="ru-RU" sz="1600" dirty="0" smtClean="0">
              <a:latin typeface="Consolas" pitchFamily="49" charset="0"/>
              <a:cs typeface="Consolas" pitchFamily="49" charset="0"/>
            </a:endParaRPr>
          </a:p>
          <a:p>
            <a:endParaRPr lang="ru-RU" sz="1600" dirty="0" smtClean="0">
              <a:latin typeface="Consolas" pitchFamily="49" charset="0"/>
              <a:cs typeface="Consolas" pitchFamily="49" charset="0"/>
            </a:endParaRPr>
          </a:p>
          <a:p>
            <a:r>
              <a:rPr lang="ru-RU" sz="1600" dirty="0" err="1" smtClean="0">
                <a:latin typeface="Consolas" pitchFamily="49" charset="0"/>
                <a:cs typeface="Consolas" pitchFamily="49" charset="0"/>
              </a:rPr>
              <a:t>class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ru-RU" sz="1600" dirty="0" err="1" smtClean="0">
                <a:latin typeface="Consolas" pitchFamily="49" charset="0"/>
                <a:cs typeface="Consolas" pitchFamily="49" charset="0"/>
              </a:rPr>
              <a:t>PrintableCollection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&lt;</a:t>
            </a:r>
            <a:r>
              <a:rPr lang="ru-RU" sz="1600" b="1" dirty="0" err="1" smtClean="0">
                <a:latin typeface="Consolas" pitchFamily="49" charset="0"/>
                <a:cs typeface="Consolas" pitchFamily="49" charset="0"/>
              </a:rPr>
              <a:t>TItem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&gt;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   </a:t>
            </a:r>
            <a:r>
              <a:rPr lang="ru-RU" sz="1600" dirty="0" err="1" smtClean="0">
                <a:latin typeface="Consolas" pitchFamily="49" charset="0"/>
                <a:cs typeface="Consolas" pitchFamily="49" charset="0"/>
              </a:rPr>
              <a:t>TItem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[] </a:t>
            </a:r>
            <a:r>
              <a:rPr lang="ru-RU" sz="1600" dirty="0" err="1" smtClean="0">
                <a:latin typeface="Consolas" pitchFamily="49" charset="0"/>
                <a:cs typeface="Consolas" pitchFamily="49" charset="0"/>
              </a:rPr>
              <a:t>data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;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   </a:t>
            </a:r>
            <a:r>
              <a:rPr lang="ru-RU" sz="1600" dirty="0" err="1" smtClean="0">
                <a:latin typeface="Consolas" pitchFamily="49" charset="0"/>
                <a:cs typeface="Consolas" pitchFamily="49" charset="0"/>
              </a:rPr>
              <a:t>int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ru-RU" sz="1600" dirty="0" err="1" smtClean="0">
                <a:latin typeface="Consolas" pitchFamily="49" charset="0"/>
                <a:cs typeface="Consolas" pitchFamily="49" charset="0"/>
              </a:rPr>
              <a:t>index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;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   ...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   </a:t>
            </a:r>
            <a:r>
              <a:rPr lang="ru-RU" sz="1600" dirty="0" err="1" smtClean="0">
                <a:latin typeface="Consolas" pitchFamily="49" charset="0"/>
                <a:cs typeface="Consolas" pitchFamily="49" charset="0"/>
              </a:rPr>
              <a:t>public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ru-RU" sz="1600" dirty="0" err="1" smtClean="0">
                <a:latin typeface="Consolas" pitchFamily="49" charset="0"/>
                <a:cs typeface="Consolas" pitchFamily="49" charset="0"/>
              </a:rPr>
              <a:t>void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ru-RU" sz="1600" dirty="0" err="1" smtClean="0">
                <a:latin typeface="Consolas" pitchFamily="49" charset="0"/>
                <a:cs typeface="Consolas" pitchFamily="49" charset="0"/>
              </a:rPr>
              <a:t>Insert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(</a:t>
            </a:r>
            <a:r>
              <a:rPr lang="ru-RU" sz="1600" dirty="0" err="1" smtClean="0">
                <a:latin typeface="Consolas" pitchFamily="49" charset="0"/>
                <a:cs typeface="Consolas" pitchFamily="49" charset="0"/>
              </a:rPr>
              <a:t>TItem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ru-RU" sz="1600" dirty="0" err="1" smtClean="0">
                <a:latin typeface="Consolas" pitchFamily="49" charset="0"/>
                <a:cs typeface="Consolas" pitchFamily="49" charset="0"/>
              </a:rPr>
              <a:t>item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)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   {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       ...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       </a:t>
            </a:r>
            <a:r>
              <a:rPr lang="ru-RU" sz="1600" dirty="0" err="1" smtClean="0">
                <a:latin typeface="Consolas" pitchFamily="49" charset="0"/>
                <a:cs typeface="Consolas" pitchFamily="49" charset="0"/>
              </a:rPr>
              <a:t>data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[</a:t>
            </a:r>
            <a:r>
              <a:rPr lang="ru-RU" sz="1600" dirty="0" err="1" smtClean="0">
                <a:latin typeface="Consolas" pitchFamily="49" charset="0"/>
                <a:cs typeface="Consolas" pitchFamily="49" charset="0"/>
              </a:rPr>
              <a:t>index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] = </a:t>
            </a:r>
            <a:r>
              <a:rPr lang="ru-RU" sz="1600" dirty="0" err="1" smtClean="0">
                <a:latin typeface="Consolas" pitchFamily="49" charset="0"/>
                <a:cs typeface="Consolas" pitchFamily="49" charset="0"/>
              </a:rPr>
              <a:t>item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;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       ...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   }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7" name="Rounded Rectangle 6"/>
          <p:cNvSpPr/>
          <p:nvPr/>
        </p:nvSpPr>
        <p:spPr bwMode="auto">
          <a:xfrm>
            <a:off x="5105400" y="5486400"/>
            <a:ext cx="4693920" cy="838200"/>
          </a:xfrm>
          <a:prstGeom prst="round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just">
              <a:spcAft>
                <a:spcPts val="1000"/>
              </a:spcAft>
            </a:pPr>
            <a:r>
              <a:rPr lang="ru-RU" dirty="0" smtClean="0"/>
              <a:t>Имена, указанные для параметров типа, используются в качестве конкретных типов в </a:t>
            </a:r>
            <a:r>
              <a:rPr lang="ru-RU" dirty="0" err="1" smtClean="0"/>
              <a:t>классем</a:t>
            </a:r>
            <a:endParaRPr lang="ru-RU" dirty="0" smtClean="0"/>
          </a:p>
        </p:txBody>
      </p:sp>
      <p:sp>
        <p:nvSpPr>
          <p:cNvPr id="10" name="Flowchart: Document 9"/>
          <p:cNvSpPr/>
          <p:nvPr/>
        </p:nvSpPr>
        <p:spPr bwMode="auto">
          <a:xfrm>
            <a:off x="4343400" y="2514600"/>
            <a:ext cx="5410200" cy="2743200"/>
          </a:xfrm>
          <a:prstGeom prst="flowChartDocument">
            <a:avLst/>
          </a:prstGeom>
          <a:solidFill>
            <a:schemeClr val="bg1"/>
          </a:solidFill>
          <a:ln>
            <a:headEnd/>
            <a:tailEnd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ru-RU" sz="1600" dirty="0" err="1" smtClean="0">
                <a:latin typeface="Consolas" pitchFamily="49" charset="0"/>
                <a:cs typeface="Consolas" pitchFamily="49" charset="0"/>
              </a:rPr>
              <a:t>struct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ru-RU" sz="1600" dirty="0" err="1" smtClean="0">
                <a:latin typeface="Consolas" pitchFamily="49" charset="0"/>
                <a:cs typeface="Consolas" pitchFamily="49" charset="0"/>
              </a:rPr>
              <a:t>Person</a:t>
            </a:r>
            <a:endParaRPr lang="ru-RU" sz="1600" dirty="0" smtClean="0">
              <a:latin typeface="Consolas" pitchFamily="49" charset="0"/>
              <a:cs typeface="Consolas" pitchFamily="49" charset="0"/>
            </a:endParaRP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   ...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}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...</a:t>
            </a:r>
          </a:p>
          <a:p>
            <a:r>
              <a:rPr lang="ru-RU" sz="1600" dirty="0" err="1" smtClean="0">
                <a:latin typeface="Consolas" pitchFamily="49" charset="0"/>
                <a:cs typeface="Consolas" pitchFamily="49" charset="0"/>
              </a:rPr>
              <a:t>PrintableCollection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&lt;</a:t>
            </a:r>
            <a:r>
              <a:rPr lang="ru-RU" sz="1600" dirty="0" err="1" smtClean="0">
                <a:latin typeface="Consolas" pitchFamily="49" charset="0"/>
                <a:cs typeface="Consolas" pitchFamily="49" charset="0"/>
              </a:rPr>
              <a:t>Person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&gt; </a:t>
            </a:r>
            <a:r>
              <a:rPr lang="ru-RU" sz="1600" dirty="0" err="1" smtClean="0">
                <a:latin typeface="Consolas" pitchFamily="49" charset="0"/>
                <a:cs typeface="Consolas" pitchFamily="49" charset="0"/>
              </a:rPr>
              <a:t>employeeList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=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       </a:t>
            </a:r>
            <a:r>
              <a:rPr lang="ru-RU" sz="1600" dirty="0" err="1" smtClean="0">
                <a:latin typeface="Consolas" pitchFamily="49" charset="0"/>
                <a:cs typeface="Consolas" pitchFamily="49" charset="0"/>
              </a:rPr>
              <a:t>new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ru-RU" sz="1600" dirty="0" err="1" smtClean="0">
                <a:latin typeface="Consolas" pitchFamily="49" charset="0"/>
                <a:cs typeface="Consolas" pitchFamily="49" charset="0"/>
              </a:rPr>
              <a:t>PrintableCollection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&lt;</a:t>
            </a:r>
            <a:r>
              <a:rPr lang="ru-RU" sz="1600" b="1" dirty="0" err="1" smtClean="0">
                <a:latin typeface="Consolas" pitchFamily="49" charset="0"/>
                <a:cs typeface="Consolas" pitchFamily="49" charset="0"/>
              </a:rPr>
              <a:t>Person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&gt;();</a:t>
            </a:r>
          </a:p>
          <a:p>
            <a:r>
              <a:rPr lang="ru-RU" sz="1600" dirty="0" err="1" smtClean="0">
                <a:latin typeface="Consolas" pitchFamily="49" charset="0"/>
                <a:cs typeface="Consolas" pitchFamily="49" charset="0"/>
              </a:rPr>
              <a:t>Person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ru-RU" sz="1600" dirty="0" err="1" smtClean="0">
                <a:latin typeface="Consolas" pitchFamily="49" charset="0"/>
                <a:cs typeface="Consolas" pitchFamily="49" charset="0"/>
              </a:rPr>
              <a:t>employee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= </a:t>
            </a:r>
            <a:r>
              <a:rPr lang="ru-RU" sz="1600" dirty="0" err="1" smtClean="0">
                <a:latin typeface="Consolas" pitchFamily="49" charset="0"/>
                <a:cs typeface="Consolas" pitchFamily="49" charset="0"/>
              </a:rPr>
              <a:t>new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ru-RU" sz="1600" dirty="0" err="1" smtClean="0">
                <a:latin typeface="Consolas" pitchFamily="49" charset="0"/>
                <a:cs typeface="Consolas" pitchFamily="49" charset="0"/>
              </a:rPr>
              <a:t>Person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(...);</a:t>
            </a:r>
          </a:p>
          <a:p>
            <a:r>
              <a:rPr lang="ru-RU" sz="1600" dirty="0" err="1" smtClean="0">
                <a:latin typeface="Consolas" pitchFamily="49" charset="0"/>
                <a:cs typeface="Consolas" pitchFamily="49" charset="0"/>
              </a:rPr>
              <a:t>employeeList.Insert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(</a:t>
            </a:r>
            <a:r>
              <a:rPr lang="ru-RU" sz="1600" dirty="0" err="1" smtClean="0">
                <a:latin typeface="Consolas" pitchFamily="49" charset="0"/>
                <a:cs typeface="Consolas" pitchFamily="49" charset="0"/>
              </a:rPr>
              <a:t>employee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);</a:t>
            </a:r>
            <a:endParaRPr lang="ru-RU" sz="16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Rounded Rectangle 10"/>
          <p:cNvSpPr/>
          <p:nvPr/>
        </p:nvSpPr>
        <p:spPr bwMode="auto">
          <a:xfrm>
            <a:off x="838200" y="5486400"/>
            <a:ext cx="3520440" cy="838200"/>
          </a:xfrm>
          <a:prstGeom prst="round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just">
              <a:spcAft>
                <a:spcPts val="1000"/>
              </a:spcAft>
            </a:pPr>
            <a:r>
              <a:rPr lang="ru-RU" smtClean="0"/>
              <a:t>Использование обобщенного класса PrintableCollection</a:t>
            </a:r>
          </a:p>
        </p:txBody>
      </p:sp>
      <p:pic>
        <p:nvPicPr>
          <p:cNvPr id="12" name="Picture 11" descr="arrow03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 rot="18588482">
            <a:off x="3592027" y="5208668"/>
            <a:ext cx="1393611" cy="283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Rounded Rectangle 12"/>
          <p:cNvSpPr/>
          <p:nvPr/>
        </p:nvSpPr>
        <p:spPr bwMode="auto">
          <a:xfrm>
            <a:off x="228600" y="762000"/>
            <a:ext cx="9578340" cy="685800"/>
          </a:xfrm>
          <a:prstGeom prst="round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just">
              <a:spcAft>
                <a:spcPts val="1000"/>
              </a:spcAft>
            </a:pPr>
            <a:r>
              <a:rPr lang="ru-RU" dirty="0" smtClean="0"/>
              <a:t>В языке С</a:t>
            </a:r>
            <a:r>
              <a:rPr lang="en-US" dirty="0" smtClean="0"/>
              <a:t># </a:t>
            </a:r>
            <a:r>
              <a:rPr lang="ru-RU" dirty="0" smtClean="0"/>
              <a:t>существует два вида обобщений: обобщенные типы (классы, интерфейсы, делегаты, структуры) и обобщенные методы</a:t>
            </a:r>
          </a:p>
        </p:txBody>
      </p:sp>
      <p:sp>
        <p:nvSpPr>
          <p:cNvPr id="14" name="Rounded Rectangle 13"/>
          <p:cNvSpPr/>
          <p:nvPr/>
        </p:nvSpPr>
        <p:spPr bwMode="auto">
          <a:xfrm>
            <a:off x="228600" y="1524000"/>
            <a:ext cx="9547860" cy="685800"/>
          </a:xfrm>
          <a:prstGeom prst="round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just">
              <a:spcAft>
                <a:spcPts val="1000"/>
              </a:spcAft>
            </a:pPr>
            <a:r>
              <a:rPr lang="ru-RU" dirty="0" smtClean="0"/>
              <a:t>Для определения пользовательского обобщенного типа </a:t>
            </a:r>
            <a:r>
              <a:rPr lang="ru-RU" dirty="0"/>
              <a:t>(</a:t>
            </a:r>
            <a:r>
              <a:rPr lang="ru-RU" dirty="0" smtClean="0"/>
              <a:t>метода) нужно добавить один или несколько параметров типа сразу после имени класса (метода) в угловых скобках</a:t>
            </a:r>
          </a:p>
        </p:txBody>
      </p:sp>
      <p:pic>
        <p:nvPicPr>
          <p:cNvPr id="16" name="Picture 15" descr="arrow03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 rot="17671773">
            <a:off x="7258433" y="4885851"/>
            <a:ext cx="1732606" cy="3189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069932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Stack&lt;T&gt; </a:t>
            </a:r>
            <a:r>
              <a:rPr lang="ru-RU" dirty="0" smtClean="0"/>
              <a:t>и </a:t>
            </a:r>
            <a:r>
              <a:rPr lang="en-US" dirty="0" smtClean="0"/>
              <a:t>Stack</a:t>
            </a:r>
            <a:endParaRPr lang="ru-RU" dirty="0"/>
          </a:p>
        </p:txBody>
      </p:sp>
      <p:sp>
        <p:nvSpPr>
          <p:cNvPr id="4" name="Rounded Rectangle 3"/>
          <p:cNvSpPr/>
          <p:nvPr/>
        </p:nvSpPr>
        <p:spPr bwMode="auto">
          <a:xfrm>
            <a:off x="335280" y="762000"/>
            <a:ext cx="9471660" cy="1219200"/>
          </a:xfrm>
          <a:prstGeom prst="round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55600" indent="-355600" algn="just">
              <a:spcAft>
                <a:spcPts val="0"/>
              </a:spcAft>
              <a:buFont typeface="Wingdings" pitchFamily="2" charset="2"/>
              <a:buChar char="§"/>
            </a:pPr>
            <a:r>
              <a:rPr lang="en-US" dirty="0" smtClean="0"/>
              <a:t>L</a:t>
            </a:r>
            <a:r>
              <a:rPr lang="ru-RU" dirty="0" smtClean="0"/>
              <a:t>I</a:t>
            </a:r>
            <a:r>
              <a:rPr lang="en-US" dirty="0" smtClean="0"/>
              <a:t>F</a:t>
            </a:r>
            <a:r>
              <a:rPr lang="ru-RU" dirty="0" smtClean="0"/>
              <a:t>O структура данных</a:t>
            </a:r>
          </a:p>
          <a:p>
            <a:pPr marL="355600" indent="-355600" algn="just">
              <a:spcAft>
                <a:spcPts val="0"/>
              </a:spcAft>
              <a:buFont typeface="Wingdings" pitchFamily="2" charset="2"/>
              <a:buChar char="§"/>
            </a:pPr>
            <a:r>
              <a:rPr lang="ru-RU" dirty="0" smtClean="0"/>
              <a:t>Обеспечивает методы Push и Pop вместо методов Add и Remove</a:t>
            </a:r>
          </a:p>
          <a:p>
            <a:pPr marL="355600" indent="-355600" algn="just">
              <a:spcAft>
                <a:spcPts val="0"/>
              </a:spcAft>
              <a:buFont typeface="Wingdings" pitchFamily="2" charset="2"/>
              <a:buChar char="§"/>
            </a:pPr>
            <a:r>
              <a:rPr lang="ru-RU" dirty="0" smtClean="0"/>
              <a:t>Растет автоматически при добавлении объектов в коллекцию, но автоматически не сжимается при удалении элементов из нее</a:t>
            </a:r>
          </a:p>
        </p:txBody>
      </p:sp>
      <p:sp>
        <p:nvSpPr>
          <p:cNvPr id="6" name="Flowchart: Document 5"/>
          <p:cNvSpPr/>
          <p:nvPr/>
        </p:nvSpPr>
        <p:spPr bwMode="auto">
          <a:xfrm>
            <a:off x="335280" y="2133600"/>
            <a:ext cx="9471660" cy="4495800"/>
          </a:xfrm>
          <a:prstGeom prst="flowChartDocument">
            <a:avLst/>
          </a:prstGeom>
          <a:solidFill>
            <a:schemeClr val="bg1"/>
          </a:solidFill>
          <a:ln>
            <a:headEnd/>
            <a:tailEnd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endParaRPr lang="ru-RU" sz="16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ru-RU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ru-RU" sz="16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public 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class Stack&lt;T&gt; :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IEnumerable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&lt;T&gt;,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ICollection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IEnumerable</a:t>
            </a:r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lvl="1"/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public Stack();</a:t>
            </a:r>
          </a:p>
          <a:p>
            <a:pPr lvl="1"/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public Stack (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IEnumerable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&lt;T&gt; collection); // Copies existing elements</a:t>
            </a:r>
          </a:p>
          <a:p>
            <a:pPr lvl="1"/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public Stack (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capacity); // Lessens auto-resizing</a:t>
            </a:r>
          </a:p>
          <a:p>
            <a:pPr lvl="1"/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public void Clear();</a:t>
            </a:r>
          </a:p>
          <a:p>
            <a:pPr lvl="1"/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public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bool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Contains (T item);</a:t>
            </a:r>
          </a:p>
          <a:p>
            <a:pPr lvl="1"/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public void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CopyTo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(T[] array,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arrayIndex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lvl="1"/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public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Count { get; }</a:t>
            </a:r>
          </a:p>
          <a:p>
            <a:pPr lvl="1"/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public Enumerator&lt;T&gt;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GetEnumerator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(); // To support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foreach</a:t>
            </a:r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public T Peek</a:t>
            </a:r>
            <a:r>
              <a:rPr 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endParaRPr lang="ru-RU" sz="16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public T Pop();</a:t>
            </a:r>
          </a:p>
          <a:p>
            <a:pPr lvl="1"/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public void Push (T item);</a:t>
            </a:r>
          </a:p>
          <a:p>
            <a:pPr lvl="1"/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public T[]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ToArray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lvl="1"/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public void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TrimExcess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ru-RU" sz="1600" dirty="0" smtClean="0">
              <a:latin typeface="Consolas" pitchFamily="49" charset="0"/>
              <a:cs typeface="Consolas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BitArray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76591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HashSet</a:t>
            </a:r>
            <a:r>
              <a:rPr lang="en-US" dirty="0"/>
              <a:t>&lt;T&gt; </a:t>
            </a:r>
            <a:r>
              <a:rPr lang="ru-RU" dirty="0" smtClean="0"/>
              <a:t>и </a:t>
            </a:r>
            <a:r>
              <a:rPr lang="en-US" dirty="0" err="1" smtClean="0"/>
              <a:t>SortedSet</a:t>
            </a:r>
            <a:r>
              <a:rPr lang="en-US" dirty="0" smtClean="0"/>
              <a:t>&lt;T&gt;</a:t>
            </a:r>
            <a:r>
              <a:rPr lang="ru-RU" dirty="0" smtClean="0"/>
              <a:t> (</a:t>
            </a:r>
            <a:r>
              <a:rPr lang="en-US" dirty="0" err="1" smtClean="0"/>
              <a:t>ISet</a:t>
            </a:r>
            <a:r>
              <a:rPr lang="en-US" dirty="0" smtClean="0"/>
              <a:t>&lt;T&gt;</a:t>
            </a:r>
            <a:r>
              <a:rPr lang="ru-RU" dirty="0" smtClean="0"/>
              <a:t>)</a:t>
            </a:r>
            <a:endParaRPr lang="ru-RU" dirty="0"/>
          </a:p>
        </p:txBody>
      </p:sp>
      <p:sp>
        <p:nvSpPr>
          <p:cNvPr id="4" name="Rounded Rectangle 3"/>
          <p:cNvSpPr/>
          <p:nvPr/>
        </p:nvSpPr>
        <p:spPr bwMode="auto">
          <a:xfrm>
            <a:off x="335280" y="762000"/>
            <a:ext cx="9471660" cy="1676400"/>
          </a:xfrm>
          <a:prstGeom prst="round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55600" indent="-355600" algn="just">
              <a:spcAft>
                <a:spcPts val="0"/>
              </a:spcAft>
              <a:buFont typeface="Wingdings" pitchFamily="2" charset="2"/>
              <a:buChar char="§"/>
            </a:pPr>
            <a:r>
              <a:rPr lang="ru-RU" dirty="0" smtClean="0"/>
              <a:t>Методы </a:t>
            </a:r>
            <a:r>
              <a:rPr lang="en-US" dirty="0" smtClean="0"/>
              <a:t>Contains</a:t>
            </a:r>
            <a:r>
              <a:rPr lang="ru-RU" dirty="0" smtClean="0"/>
              <a:t> выполняются быстро с использованием основанного на хешировании поиска</a:t>
            </a:r>
          </a:p>
          <a:p>
            <a:pPr marL="355600" indent="-355600" algn="just">
              <a:spcAft>
                <a:spcPts val="0"/>
              </a:spcAft>
              <a:buFont typeface="Wingdings" pitchFamily="2" charset="2"/>
              <a:buChar char="§"/>
            </a:pPr>
            <a:r>
              <a:rPr lang="ru-RU" dirty="0" smtClean="0"/>
              <a:t>Не хранят дублированные элементы, молча игнорируют запросы на добавление дубликата</a:t>
            </a:r>
          </a:p>
          <a:p>
            <a:pPr marL="355600" indent="-355600" algn="just">
              <a:spcAft>
                <a:spcPts val="0"/>
              </a:spcAft>
              <a:buFont typeface="Wingdings" pitchFamily="2" charset="2"/>
              <a:buChar char="§"/>
            </a:pPr>
            <a:r>
              <a:rPr lang="ru-RU" dirty="0" smtClean="0"/>
              <a:t>Доступ к элементам по позициям не возможен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Словари. </a:t>
            </a:r>
            <a:r>
              <a:rPr lang="en-US" dirty="0" err="1" smtClean="0"/>
              <a:t>IDictionary</a:t>
            </a:r>
            <a:r>
              <a:rPr lang="ru-RU" dirty="0" smtClean="0"/>
              <a:t>,  </a:t>
            </a:r>
            <a:r>
              <a:rPr lang="en-US" dirty="0" err="1"/>
              <a:t>IDictionary</a:t>
            </a:r>
            <a:r>
              <a:rPr lang="en-US" dirty="0"/>
              <a:t> &lt;</a:t>
            </a:r>
            <a:r>
              <a:rPr lang="en-US" dirty="0" err="1"/>
              <a:t>TKey</a:t>
            </a:r>
            <a:r>
              <a:rPr lang="en-US" dirty="0"/>
              <a:t>, </a:t>
            </a:r>
            <a:r>
              <a:rPr lang="en-US" dirty="0" err="1"/>
              <a:t>TValue</a:t>
            </a:r>
            <a:r>
              <a:rPr lang="en-US" dirty="0"/>
              <a:t>&gt;</a:t>
            </a:r>
            <a:endParaRPr lang="ru-RU" dirty="0"/>
          </a:p>
        </p:txBody>
      </p:sp>
      <p:sp>
        <p:nvSpPr>
          <p:cNvPr id="4" name="Rounded Rectangle 3"/>
          <p:cNvSpPr/>
          <p:nvPr/>
        </p:nvSpPr>
        <p:spPr bwMode="auto">
          <a:xfrm>
            <a:off x="335280" y="685800"/>
            <a:ext cx="9471660" cy="609600"/>
          </a:xfrm>
          <a:prstGeom prst="round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just">
              <a:spcAft>
                <a:spcPts val="0"/>
              </a:spcAft>
            </a:pPr>
            <a:r>
              <a:rPr lang="ru-RU" dirty="0" smtClean="0"/>
              <a:t>Коллекция, в которой каждый элемент является парой ключ-значение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" y="1447802"/>
            <a:ext cx="8968740" cy="5136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85317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IDictionary</a:t>
            </a:r>
            <a:r>
              <a:rPr lang="en-US" dirty="0" smtClean="0"/>
              <a:t> </a:t>
            </a:r>
            <a:r>
              <a:rPr lang="en-US" dirty="0"/>
              <a:t>&lt;</a:t>
            </a:r>
            <a:r>
              <a:rPr lang="en-US" dirty="0" err="1"/>
              <a:t>TKey</a:t>
            </a:r>
            <a:r>
              <a:rPr lang="en-US" dirty="0"/>
              <a:t>, </a:t>
            </a:r>
            <a:r>
              <a:rPr lang="en-US" dirty="0" err="1"/>
              <a:t>TValue</a:t>
            </a:r>
            <a:r>
              <a:rPr lang="en-US" dirty="0"/>
              <a:t>&gt;</a:t>
            </a:r>
            <a:endParaRPr lang="ru-RU" dirty="0"/>
          </a:p>
        </p:txBody>
      </p:sp>
      <p:sp>
        <p:nvSpPr>
          <p:cNvPr id="3" name="Блок-схема: документ 2"/>
          <p:cNvSpPr/>
          <p:nvPr/>
        </p:nvSpPr>
        <p:spPr bwMode="auto">
          <a:xfrm>
            <a:off x="335280" y="990600"/>
            <a:ext cx="9387840" cy="4038600"/>
          </a:xfrm>
          <a:prstGeom prst="flowChartDocument">
            <a:avLst/>
          </a:prstGeom>
          <a:solidFill>
            <a:schemeClr val="bg1"/>
          </a:solidFill>
          <a:ln>
            <a:headEnd/>
            <a:tailEnd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public interface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IDictionary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&lt;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TKey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TValue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&gt; :</a:t>
            </a:r>
          </a:p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ICollection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&lt;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KeyValuePair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&lt;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TKey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TValue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&gt;&gt;,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IEnumerable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lvl="1"/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bool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ContainsKey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TKey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key);</a:t>
            </a:r>
          </a:p>
          <a:p>
            <a:pPr lvl="1"/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bool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TryGetValue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TKey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key, out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TValue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value);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void Add 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TKey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key,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TValue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value);</a:t>
            </a:r>
          </a:p>
          <a:p>
            <a:pPr lvl="1"/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bool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Remove 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TKey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key);</a:t>
            </a:r>
          </a:p>
          <a:p>
            <a:pPr lvl="1"/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TValue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this [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TKey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key] { get; set; } // Main indexer - by key</a:t>
            </a:r>
          </a:p>
          <a:p>
            <a:pPr lvl="1"/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ICollection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&lt;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TKey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&gt; Keys { get; } // Returns just keys</a:t>
            </a:r>
          </a:p>
          <a:p>
            <a:pPr lvl="1"/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ICollection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&lt;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TValue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&gt; Values { get; } // Returns just values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Блок-схема: документ 3"/>
          <p:cNvSpPr/>
          <p:nvPr/>
        </p:nvSpPr>
        <p:spPr bwMode="auto">
          <a:xfrm>
            <a:off x="1676400" y="4191000"/>
            <a:ext cx="8046720" cy="2209800"/>
          </a:xfrm>
          <a:prstGeom prst="flowChartDocument">
            <a:avLst/>
          </a:prstGeom>
          <a:solidFill>
            <a:schemeClr val="bg1"/>
          </a:solidFill>
          <a:ln>
            <a:headEnd/>
            <a:tailEnd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public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struct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KeyValuePair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&lt;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TKey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TValue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ru-RU" dirty="0" smtClean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public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TKey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Key { get; }</a:t>
            </a:r>
          </a:p>
          <a:p>
            <a:r>
              <a:rPr lang="ru-RU" dirty="0" smtClean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public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TValue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Value { get; }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1963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IDictionary</a:t>
            </a:r>
            <a:endParaRPr lang="ru-RU" dirty="0"/>
          </a:p>
        </p:txBody>
      </p:sp>
      <p:sp>
        <p:nvSpPr>
          <p:cNvPr id="3" name="Блок-схема: документ 2"/>
          <p:cNvSpPr/>
          <p:nvPr/>
        </p:nvSpPr>
        <p:spPr bwMode="auto">
          <a:xfrm>
            <a:off x="300251" y="2743200"/>
            <a:ext cx="9387840" cy="2019300"/>
          </a:xfrm>
          <a:prstGeom prst="flowChartDocument">
            <a:avLst/>
          </a:prstGeom>
          <a:solidFill>
            <a:schemeClr val="bg1"/>
          </a:solidFill>
          <a:ln>
            <a:headEnd/>
            <a:tailEnd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public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struct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DictionaryEntry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ru-RU" dirty="0" smtClean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public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object Key { get; set; }</a:t>
            </a:r>
          </a:p>
          <a:p>
            <a:r>
              <a:rPr lang="ru-RU" dirty="0" smtClean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public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object Value { get; set; }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Блок-схема: альтернативный процесс 4"/>
          <p:cNvSpPr/>
          <p:nvPr/>
        </p:nvSpPr>
        <p:spPr bwMode="auto">
          <a:xfrm>
            <a:off x="300251" y="914400"/>
            <a:ext cx="9387840" cy="1600200"/>
          </a:xfrm>
          <a:prstGeom prst="flowChartAlternateProcess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285750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ru-RU" dirty="0" smtClean="0"/>
              <a:t>Извлечение несуществующего ключа через индексатор дает в результате </a:t>
            </a:r>
            <a:r>
              <a:rPr lang="en-US" dirty="0" smtClean="0"/>
              <a:t>null</a:t>
            </a:r>
            <a:r>
              <a:rPr lang="ru-RU" dirty="0" smtClean="0"/>
              <a:t> (не приводит к генерации исключения)</a:t>
            </a:r>
          </a:p>
          <a:p>
            <a:pPr marL="285750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ru-RU" dirty="0" smtClean="0"/>
              <a:t>Членство проверяется с помощью </a:t>
            </a:r>
            <a:r>
              <a:rPr lang="en-US" dirty="0" smtClean="0"/>
              <a:t>Contains (</a:t>
            </a:r>
            <a:r>
              <a:rPr lang="en-US" dirty="0" err="1" smtClean="0"/>
              <a:t>ContainsKey</a:t>
            </a:r>
            <a:r>
              <a:rPr lang="en-US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179080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Dictionary </a:t>
            </a:r>
            <a:r>
              <a:rPr lang="en-US" dirty="0"/>
              <a:t>&lt;</a:t>
            </a:r>
            <a:r>
              <a:rPr lang="en-US" dirty="0" err="1"/>
              <a:t>TKey</a:t>
            </a:r>
            <a:r>
              <a:rPr lang="en-US" dirty="0"/>
              <a:t>, </a:t>
            </a:r>
            <a:r>
              <a:rPr lang="en-US" dirty="0" err="1"/>
              <a:t>TValue</a:t>
            </a:r>
            <a:r>
              <a:rPr lang="en-US" dirty="0" smtClean="0"/>
              <a:t>&gt; </a:t>
            </a:r>
            <a:r>
              <a:rPr lang="ru-RU" dirty="0" smtClean="0"/>
              <a:t>и </a:t>
            </a:r>
            <a:r>
              <a:rPr lang="en-US" dirty="0" err="1"/>
              <a:t>Hashtable</a:t>
            </a:r>
            <a:endParaRPr lang="ru-RU" dirty="0"/>
          </a:p>
        </p:txBody>
      </p:sp>
      <p:sp>
        <p:nvSpPr>
          <p:cNvPr id="3" name="Блок-схема: документ 2"/>
          <p:cNvSpPr/>
          <p:nvPr/>
        </p:nvSpPr>
        <p:spPr bwMode="auto">
          <a:xfrm>
            <a:off x="335280" y="990600"/>
            <a:ext cx="9387840" cy="4038600"/>
          </a:xfrm>
          <a:prstGeom prst="flowChartDocument">
            <a:avLst/>
          </a:prstGeom>
          <a:solidFill>
            <a:schemeClr val="bg1"/>
          </a:solidFill>
          <a:ln>
            <a:headEnd/>
            <a:tailEnd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public interface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IDictionary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&lt;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TKey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TValue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&gt; :</a:t>
            </a:r>
          </a:p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ICollection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&lt;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KeyValuePair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&lt;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TKey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TValue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&gt;&gt;,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IEnumerable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lvl="1"/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bool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ContainsKey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TKey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key);</a:t>
            </a:r>
          </a:p>
          <a:p>
            <a:pPr lvl="1"/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bool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TryGetValue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TKey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key, out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TValue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value);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void Add 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TKey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key,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TValue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value);</a:t>
            </a:r>
          </a:p>
          <a:p>
            <a:pPr lvl="1"/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bool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Remove 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TKey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key);</a:t>
            </a:r>
          </a:p>
          <a:p>
            <a:pPr lvl="1"/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TValue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this [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TKey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key] { get; set; } // Main indexer - by key</a:t>
            </a:r>
          </a:p>
          <a:p>
            <a:pPr lvl="1"/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ICollection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&lt;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TKey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&gt; Keys { get; } // Returns just keys</a:t>
            </a:r>
          </a:p>
          <a:p>
            <a:pPr lvl="1"/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ICollection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&lt;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TValue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&gt; Values { get; } // Returns just values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Блок-схема: документ 3"/>
          <p:cNvSpPr/>
          <p:nvPr/>
        </p:nvSpPr>
        <p:spPr bwMode="auto">
          <a:xfrm>
            <a:off x="1676400" y="4191000"/>
            <a:ext cx="8046720" cy="2209800"/>
          </a:xfrm>
          <a:prstGeom prst="flowChartDocument">
            <a:avLst/>
          </a:prstGeom>
          <a:solidFill>
            <a:schemeClr val="bg1"/>
          </a:solidFill>
          <a:ln>
            <a:headEnd/>
            <a:tailEnd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public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struct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KeyValuePair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&lt;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TKey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TValue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ru-RU" dirty="0" smtClean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public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TKey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Key { get; }</a:t>
            </a:r>
          </a:p>
          <a:p>
            <a:r>
              <a:rPr lang="ru-RU" dirty="0" smtClean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public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TValue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Value { get; }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5163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Использование инициализаторов коллекции</a:t>
            </a:r>
            <a:endParaRPr lang="ru-RU"/>
          </a:p>
        </p:txBody>
      </p:sp>
      <p:sp>
        <p:nvSpPr>
          <p:cNvPr id="4" name="Flowchart: Document 3"/>
          <p:cNvSpPr/>
          <p:nvPr/>
        </p:nvSpPr>
        <p:spPr bwMode="auto">
          <a:xfrm>
            <a:off x="335280" y="1524000"/>
            <a:ext cx="4274820" cy="1371600"/>
          </a:xfrm>
          <a:prstGeom prst="flowChartDocument">
            <a:avLst/>
          </a:prstGeom>
          <a:solidFill>
            <a:schemeClr val="bg1"/>
          </a:solidFill>
          <a:ln>
            <a:headEnd/>
            <a:tailEnd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ru-RU" sz="1600" smtClean="0">
                <a:latin typeface="Consolas" pitchFamily="49" charset="0"/>
                <a:cs typeface="Consolas" pitchFamily="49" charset="0"/>
              </a:rPr>
              <a:t>ArrayList al = new ArrayList();</a:t>
            </a:r>
          </a:p>
          <a:p>
            <a:r>
              <a:rPr lang="ru-RU" sz="1600" smtClean="0">
                <a:latin typeface="Consolas" pitchFamily="49" charset="0"/>
                <a:cs typeface="Consolas" pitchFamily="49" charset="0"/>
              </a:rPr>
              <a:t>al.Add("Value");</a:t>
            </a:r>
          </a:p>
          <a:p>
            <a:r>
              <a:rPr lang="ru-RU" sz="1600" smtClean="0">
                <a:latin typeface="Consolas" pitchFamily="49" charset="0"/>
                <a:cs typeface="Consolas" pitchFamily="49" charset="0"/>
              </a:rPr>
              <a:t>al.Add("Another Value");</a:t>
            </a:r>
          </a:p>
        </p:txBody>
      </p:sp>
      <p:sp>
        <p:nvSpPr>
          <p:cNvPr id="5" name="Rounded Rectangle 4"/>
          <p:cNvSpPr/>
          <p:nvPr/>
        </p:nvSpPr>
        <p:spPr bwMode="auto">
          <a:xfrm>
            <a:off x="335280" y="762000"/>
            <a:ext cx="9471660" cy="685800"/>
          </a:xfrm>
          <a:prstGeom prst="round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just">
              <a:spcAft>
                <a:spcPts val="1000"/>
              </a:spcAft>
            </a:pPr>
            <a:r>
              <a:rPr lang="ru-RU" smtClean="0"/>
              <a:t>Для добавления элементов в созданный экземпляр класса коллекции обычно используется метод Add</a:t>
            </a:r>
          </a:p>
        </p:txBody>
      </p:sp>
      <p:sp>
        <p:nvSpPr>
          <p:cNvPr id="6" name="Rounded Rectangle 5"/>
          <p:cNvSpPr/>
          <p:nvPr/>
        </p:nvSpPr>
        <p:spPr bwMode="auto">
          <a:xfrm>
            <a:off x="4861560" y="1600200"/>
            <a:ext cx="4945380" cy="1295400"/>
          </a:xfrm>
          <a:prstGeom prst="round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just">
              <a:spcAft>
                <a:spcPts val="1000"/>
              </a:spcAft>
            </a:pPr>
            <a:r>
              <a:rPr lang="ru-RU" dirty="0" smtClean="0"/>
              <a:t>Альтернативой написанию нескольких операторов с методом Add является использование инициализатора коллекции</a:t>
            </a:r>
          </a:p>
        </p:txBody>
      </p:sp>
      <p:sp>
        <p:nvSpPr>
          <p:cNvPr id="7" name="Flowchart: Document 6"/>
          <p:cNvSpPr/>
          <p:nvPr/>
        </p:nvSpPr>
        <p:spPr bwMode="auto">
          <a:xfrm>
            <a:off x="335280" y="3048000"/>
            <a:ext cx="7962900" cy="609600"/>
          </a:xfrm>
          <a:prstGeom prst="flowChartDocument">
            <a:avLst/>
          </a:prstGeom>
          <a:solidFill>
            <a:schemeClr val="bg1"/>
          </a:solidFill>
          <a:ln>
            <a:headEnd/>
            <a:tailEnd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ru-RU" sz="1600" smtClean="0">
                <a:latin typeface="Consolas" pitchFamily="49" charset="0"/>
                <a:cs typeface="Consolas" pitchFamily="49" charset="0"/>
              </a:rPr>
              <a:t>ArrayList al = new ArrayList() { "Value", "Another Value" };</a:t>
            </a:r>
            <a:endParaRPr lang="ru-RU" sz="160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Left-Right Arrow 8"/>
          <p:cNvSpPr/>
          <p:nvPr/>
        </p:nvSpPr>
        <p:spPr bwMode="auto">
          <a:xfrm rot="3355873">
            <a:off x="3158813" y="2395035"/>
            <a:ext cx="1247442" cy="419100"/>
          </a:xfrm>
          <a:prstGeom prst="leftRightArrow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>
              <a:spcAft>
                <a:spcPts val="1000"/>
              </a:spcAft>
            </a:pPr>
            <a:endParaRPr lang="ru-RU" smtClean="0"/>
          </a:p>
        </p:txBody>
      </p:sp>
      <p:sp>
        <p:nvSpPr>
          <p:cNvPr id="10" name="Flowchart: Document 9"/>
          <p:cNvSpPr/>
          <p:nvPr/>
        </p:nvSpPr>
        <p:spPr bwMode="auto">
          <a:xfrm>
            <a:off x="335279" y="3810000"/>
            <a:ext cx="5694756" cy="1752600"/>
          </a:xfrm>
          <a:prstGeom prst="flowChartDocument">
            <a:avLst/>
          </a:prstGeom>
          <a:solidFill>
            <a:schemeClr val="bg1"/>
          </a:solidFill>
          <a:ln>
            <a:headEnd/>
            <a:tailEnd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ArrayList al2 = new ArrayList()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   new Person() {Name="James", Age =45},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   new Person() {Name="Tom", Age =31}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};</a:t>
            </a:r>
            <a:endParaRPr lang="ru-RU" sz="16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Rounded Rectangle 10"/>
          <p:cNvSpPr/>
          <p:nvPr/>
        </p:nvSpPr>
        <p:spPr bwMode="auto">
          <a:xfrm>
            <a:off x="6118860" y="3581400"/>
            <a:ext cx="3520440" cy="1981200"/>
          </a:xfrm>
          <a:prstGeom prst="round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just">
              <a:spcAft>
                <a:spcPts val="1000"/>
              </a:spcAft>
            </a:pPr>
            <a:r>
              <a:rPr lang="ru-RU" smtClean="0"/>
              <a:t>При добавлении новых объектов в коллекцию можно комбинировать инициализаторы коллекции с инициализаторами объектов</a:t>
            </a:r>
          </a:p>
        </p:txBody>
      </p:sp>
      <p:sp>
        <p:nvSpPr>
          <p:cNvPr id="12" name="Rounded Rectangle 11"/>
          <p:cNvSpPr/>
          <p:nvPr/>
        </p:nvSpPr>
        <p:spPr bwMode="auto">
          <a:xfrm>
            <a:off x="335280" y="5638800"/>
            <a:ext cx="9471660" cy="609600"/>
          </a:xfrm>
          <a:prstGeom prst="round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just">
              <a:spcAft>
                <a:spcPts val="1000"/>
              </a:spcAft>
            </a:pPr>
            <a:r>
              <a:rPr lang="ru-RU" smtClean="0"/>
              <a:t>Инициализатор коллекции можно использовать только с коллекцией классов, предоставляющих метод Add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Настраиваемые коллекции и прокси</a:t>
            </a:r>
            <a:endParaRPr lang="ru-RU" dirty="0"/>
          </a:p>
        </p:txBody>
      </p:sp>
      <p:sp>
        <p:nvSpPr>
          <p:cNvPr id="4" name="Скругленный прямоугольник 3"/>
          <p:cNvSpPr/>
          <p:nvPr/>
        </p:nvSpPr>
        <p:spPr bwMode="auto">
          <a:xfrm>
            <a:off x="335280" y="762000"/>
            <a:ext cx="9471660" cy="2819400"/>
          </a:xfrm>
          <a:prstGeom prst="round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just">
              <a:spcAft>
                <a:spcPts val="1000"/>
              </a:spcAft>
            </a:pPr>
            <a:r>
              <a:rPr lang="ru-RU" dirty="0" smtClean="0"/>
              <a:t>Для строго типизированных коллекций в приложении может возникать необходимость управления поведением ее элементов (например, добавлением, удалением)</a:t>
            </a:r>
          </a:p>
          <a:p>
            <a:pPr marL="285750" indent="-285750" algn="just">
              <a:spcAft>
                <a:spcPts val="1000"/>
              </a:spcAft>
              <a:buFont typeface="Arial" pitchFamily="34" charset="0"/>
              <a:buChar char="•"/>
            </a:pPr>
            <a:r>
              <a:rPr lang="ru-RU" dirty="0" smtClean="0"/>
              <a:t>для запуска события при удалении или добавлении элемента</a:t>
            </a:r>
          </a:p>
          <a:p>
            <a:pPr marL="285750" indent="-285750" algn="just">
              <a:spcAft>
                <a:spcPts val="1000"/>
              </a:spcAft>
              <a:buFont typeface="Arial" pitchFamily="34" charset="0"/>
              <a:buChar char="•"/>
            </a:pPr>
            <a:r>
              <a:rPr lang="ru-RU" dirty="0" smtClean="0"/>
              <a:t>для обновления свойств, связанных с удалением </a:t>
            </a:r>
            <a:r>
              <a:rPr lang="ru-RU" dirty="0"/>
              <a:t>или </a:t>
            </a:r>
            <a:r>
              <a:rPr lang="ru-RU" dirty="0" smtClean="0"/>
              <a:t>добавлением элемента</a:t>
            </a:r>
          </a:p>
          <a:p>
            <a:pPr marL="285750" indent="-285750" algn="just">
              <a:spcAft>
                <a:spcPts val="1000"/>
              </a:spcAft>
              <a:buFont typeface="Arial" pitchFamily="34" charset="0"/>
              <a:buChar char="•"/>
            </a:pPr>
            <a:r>
              <a:rPr lang="ru-RU" dirty="0" smtClean="0"/>
              <a:t>для обнаружения «несанкционированной» операции добавления</a:t>
            </a:r>
            <a:r>
              <a:rPr lang="en-US" dirty="0" smtClean="0"/>
              <a:t>/</a:t>
            </a:r>
            <a:r>
              <a:rPr lang="ru-RU" dirty="0" smtClean="0"/>
              <a:t>удаления и генерации исключения (например, при нарушении «бизнес-правила»)</a:t>
            </a:r>
            <a:endParaRPr lang="ru-RU" dirty="0"/>
          </a:p>
        </p:txBody>
      </p:sp>
      <p:sp>
        <p:nvSpPr>
          <p:cNvPr id="5" name="Скругленный прямоугольник 4"/>
          <p:cNvSpPr/>
          <p:nvPr/>
        </p:nvSpPr>
        <p:spPr bwMode="auto">
          <a:xfrm>
            <a:off x="335280" y="3733800"/>
            <a:ext cx="9471660" cy="1371600"/>
          </a:xfrm>
          <a:prstGeom prst="round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just">
              <a:spcAft>
                <a:spcPts val="1000"/>
              </a:spcAft>
            </a:pPr>
            <a:r>
              <a:rPr lang="ru-RU" dirty="0" smtClean="0"/>
              <a:t>Классы, представленные для этой цели в пространстве имен </a:t>
            </a:r>
            <a:r>
              <a:rPr lang="en-US" dirty="0" err="1" smtClean="0"/>
              <a:t>System.Collections.ObjectModel</a:t>
            </a:r>
            <a:r>
              <a:rPr lang="ru-RU" dirty="0" smtClean="0"/>
              <a:t>, являются оболочками или прокси, которые реализуют </a:t>
            </a:r>
            <a:r>
              <a:rPr lang="en-US" dirty="0" err="1"/>
              <a:t>IList</a:t>
            </a:r>
            <a:r>
              <a:rPr lang="en-US" dirty="0"/>
              <a:t>&lt;T&gt; </a:t>
            </a:r>
            <a:r>
              <a:rPr lang="en-US" dirty="0" smtClean="0"/>
              <a:t> </a:t>
            </a:r>
            <a:r>
              <a:rPr lang="ru-RU" dirty="0" smtClean="0"/>
              <a:t>или </a:t>
            </a:r>
            <a:r>
              <a:rPr lang="en-US" dirty="0" err="1" smtClean="0"/>
              <a:t>IDictionary</a:t>
            </a:r>
            <a:r>
              <a:rPr lang="en-US" dirty="0"/>
              <a:t>&lt;,&gt;</a:t>
            </a:r>
            <a:r>
              <a:rPr lang="ru-RU" dirty="0" smtClean="0"/>
              <a:t> , за счет перенаправления на методы лежащей в основе коллекции</a:t>
            </a:r>
          </a:p>
        </p:txBody>
      </p:sp>
      <p:sp>
        <p:nvSpPr>
          <p:cNvPr id="6" name="Скругленный прямоугольник 5"/>
          <p:cNvSpPr/>
          <p:nvPr/>
        </p:nvSpPr>
        <p:spPr bwMode="auto">
          <a:xfrm>
            <a:off x="335280" y="5257800"/>
            <a:ext cx="9471660" cy="914400"/>
          </a:xfrm>
          <a:prstGeom prst="round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just">
              <a:spcAft>
                <a:spcPts val="1000"/>
              </a:spcAft>
            </a:pPr>
            <a:r>
              <a:rPr lang="ru-RU" dirty="0" smtClean="0"/>
              <a:t>Каждая операция </a:t>
            </a:r>
            <a:r>
              <a:rPr lang="en-US" dirty="0" smtClean="0"/>
              <a:t>(Add, Remove, Clear)</a:t>
            </a:r>
            <a:r>
              <a:rPr lang="ru-RU" dirty="0" smtClean="0"/>
              <a:t> проходит через виртуальный метод, действующий в качестве «шлюза», с помощью которого можно «привязаться» с целью изменения или расширения нормального поведения коллекции</a:t>
            </a:r>
          </a:p>
        </p:txBody>
      </p:sp>
    </p:spTree>
    <p:extLst>
      <p:ext uri="{BB962C8B-B14F-4D97-AF65-F5344CB8AC3E}">
        <p14:creationId xmlns:p14="http://schemas.microsoft.com/office/powerpoint/2010/main" val="226110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Настраиваемые коллекции и прокси</a:t>
            </a:r>
          </a:p>
        </p:txBody>
      </p:sp>
      <p:sp>
        <p:nvSpPr>
          <p:cNvPr id="4" name="Блок-схема: документ 3"/>
          <p:cNvSpPr/>
          <p:nvPr/>
        </p:nvSpPr>
        <p:spPr bwMode="auto">
          <a:xfrm>
            <a:off x="335280" y="762000"/>
            <a:ext cx="9471660" cy="3352800"/>
          </a:xfrm>
          <a:prstGeom prst="flowChartDocument">
            <a:avLst/>
          </a:prstGeom>
          <a:solidFill>
            <a:schemeClr val="bg1"/>
          </a:solidFill>
          <a:ln>
            <a:headEnd/>
            <a:tailEnd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sz="1600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/>
              </a:rPr>
              <a:t>class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 Collection&lt;T&gt; :</a:t>
            </a:r>
          </a:p>
          <a:p>
            <a:r>
              <a:rPr lang="fr-FR" sz="1600" dirty="0">
                <a:solidFill>
                  <a:srgbClr val="000000"/>
                </a:solidFill>
                <a:latin typeface="Consolas"/>
              </a:rPr>
              <a:t>IList&lt;T&gt;, ICollection&lt;T&gt;, IEnumerable&lt;T&gt;, IList, ICollection, IEnumerable</a:t>
            </a:r>
          </a:p>
          <a:p>
            <a:r>
              <a:rPr lang="ru-RU" sz="1600" dirty="0">
                <a:solidFill>
                  <a:srgbClr val="000000"/>
                </a:solidFill>
                <a:latin typeface="Consolas"/>
              </a:rPr>
              <a:t>{</a:t>
            </a:r>
          </a:p>
          <a:p>
            <a:r>
              <a:rPr lang="ru-RU" sz="1600" dirty="0" smtClean="0">
                <a:solidFill>
                  <a:srgbClr val="008000"/>
                </a:solidFill>
                <a:latin typeface="Consolas"/>
              </a:rPr>
              <a:t>	// </a:t>
            </a:r>
            <a:r>
              <a:rPr lang="ru-RU" sz="1600" dirty="0">
                <a:solidFill>
                  <a:srgbClr val="008000"/>
                </a:solidFill>
                <a:latin typeface="Consolas"/>
              </a:rPr>
              <a:t>...</a:t>
            </a:r>
            <a:endParaRPr lang="ru-RU" sz="1600" dirty="0">
              <a:solidFill>
                <a:srgbClr val="000000"/>
              </a:solidFill>
              <a:latin typeface="Consolas"/>
            </a:endParaRPr>
          </a:p>
          <a:p>
            <a:r>
              <a:rPr lang="ru-RU" sz="1600" dirty="0" smtClean="0">
                <a:solidFill>
                  <a:srgbClr val="0000FF"/>
                </a:solidFill>
                <a:latin typeface="Consolas"/>
              </a:rPr>
              <a:t>	</a:t>
            </a:r>
            <a:r>
              <a:rPr lang="en-US" sz="1600" dirty="0" smtClean="0">
                <a:solidFill>
                  <a:srgbClr val="0000FF"/>
                </a:solidFill>
                <a:latin typeface="Consolas"/>
              </a:rPr>
              <a:t>protected</a:t>
            </a:r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/>
              </a:rPr>
              <a:t>virtual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/>
              </a:rPr>
              <a:t>ClearItems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();</a:t>
            </a:r>
          </a:p>
          <a:p>
            <a:r>
              <a:rPr lang="ru-RU" sz="1600" dirty="0" smtClean="0">
                <a:solidFill>
                  <a:srgbClr val="0000FF"/>
                </a:solidFill>
                <a:latin typeface="Consolas"/>
              </a:rPr>
              <a:t>	</a:t>
            </a:r>
            <a:r>
              <a:rPr lang="en-US" sz="1600" dirty="0" smtClean="0">
                <a:solidFill>
                  <a:srgbClr val="0000FF"/>
                </a:solidFill>
                <a:latin typeface="Consolas"/>
              </a:rPr>
              <a:t>protected</a:t>
            </a:r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/>
              </a:rPr>
              <a:t>virtual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/>
              </a:rPr>
              <a:t>InsertItem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 (</a:t>
            </a:r>
            <a:r>
              <a:rPr lang="en-US" sz="1600" dirty="0" err="1">
                <a:solidFill>
                  <a:srgbClr val="0000FF"/>
                </a:solidFill>
                <a:latin typeface="Consolas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 index, T item);</a:t>
            </a:r>
          </a:p>
          <a:p>
            <a:r>
              <a:rPr lang="ru-RU" sz="1600" dirty="0" smtClean="0">
                <a:solidFill>
                  <a:srgbClr val="0000FF"/>
                </a:solidFill>
                <a:latin typeface="Consolas"/>
              </a:rPr>
              <a:t>	</a:t>
            </a:r>
            <a:r>
              <a:rPr lang="en-US" sz="1600" dirty="0" smtClean="0">
                <a:solidFill>
                  <a:srgbClr val="0000FF"/>
                </a:solidFill>
                <a:latin typeface="Consolas"/>
              </a:rPr>
              <a:t>protected</a:t>
            </a:r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/>
              </a:rPr>
              <a:t>virtual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/>
              </a:rPr>
              <a:t>RemoveItem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 (</a:t>
            </a:r>
            <a:r>
              <a:rPr lang="en-US" sz="1600" dirty="0" err="1">
                <a:solidFill>
                  <a:srgbClr val="0000FF"/>
                </a:solidFill>
                <a:latin typeface="Consolas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 index);</a:t>
            </a:r>
          </a:p>
          <a:p>
            <a:r>
              <a:rPr lang="ru-RU" sz="1600" dirty="0" smtClean="0">
                <a:solidFill>
                  <a:srgbClr val="0000FF"/>
                </a:solidFill>
                <a:latin typeface="Consolas"/>
              </a:rPr>
              <a:t>	</a:t>
            </a:r>
            <a:r>
              <a:rPr lang="en-US" sz="1600" dirty="0" smtClean="0">
                <a:solidFill>
                  <a:srgbClr val="0000FF"/>
                </a:solidFill>
                <a:latin typeface="Consolas"/>
              </a:rPr>
              <a:t>protected</a:t>
            </a:r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/>
              </a:rPr>
              <a:t>virtual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/>
              </a:rPr>
              <a:t>SetItem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 (</a:t>
            </a:r>
            <a:r>
              <a:rPr lang="en-US" sz="1600" dirty="0" err="1">
                <a:solidFill>
                  <a:srgbClr val="0000FF"/>
                </a:solidFill>
                <a:latin typeface="Consolas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 index, T item);</a:t>
            </a:r>
          </a:p>
          <a:p>
            <a:r>
              <a:rPr lang="ru-RU" sz="1600" dirty="0" smtClean="0">
                <a:solidFill>
                  <a:srgbClr val="0000FF"/>
                </a:solidFill>
                <a:latin typeface="Consolas"/>
              </a:rPr>
              <a:t>	</a:t>
            </a:r>
            <a:r>
              <a:rPr lang="en-US" sz="1600" dirty="0" smtClean="0">
                <a:solidFill>
                  <a:srgbClr val="0000FF"/>
                </a:solidFill>
                <a:latin typeface="Consolas"/>
              </a:rPr>
              <a:t>protected</a:t>
            </a:r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/>
              </a:rPr>
              <a:t>IList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&lt;T&gt; Items { </a:t>
            </a:r>
            <a:r>
              <a:rPr lang="en-US" sz="1600" dirty="0">
                <a:solidFill>
                  <a:srgbClr val="0000FF"/>
                </a:solidFill>
                <a:latin typeface="Consolas"/>
              </a:rPr>
              <a:t>get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; }</a:t>
            </a:r>
          </a:p>
          <a:p>
            <a:r>
              <a:rPr lang="ru-RU" sz="1600" dirty="0">
                <a:solidFill>
                  <a:srgbClr val="000000"/>
                </a:solidFill>
                <a:latin typeface="Consolas"/>
              </a:rPr>
              <a:t>}</a:t>
            </a:r>
            <a:endParaRPr lang="ru-RU" sz="1600" dirty="0" smtClean="0"/>
          </a:p>
        </p:txBody>
      </p:sp>
    </p:spTree>
    <p:extLst>
      <p:ext uri="{BB962C8B-B14F-4D97-AF65-F5344CB8AC3E}">
        <p14:creationId xmlns:p14="http://schemas.microsoft.com/office/powerpoint/2010/main" val="3918996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Внутреннее устройство обобщенных типов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892912"/>
            <a:ext cx="8763000" cy="5507888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0800" dist="38100" dir="2700000" algn="tl" rotWithShape="0">
              <a:schemeClr val="accent1">
                <a:alpha val="43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04386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Настраиваемые коллекции и прокси</a:t>
            </a:r>
          </a:p>
        </p:txBody>
      </p:sp>
      <p:sp>
        <p:nvSpPr>
          <p:cNvPr id="4" name="Блок-схема: документ 3"/>
          <p:cNvSpPr/>
          <p:nvPr/>
        </p:nvSpPr>
        <p:spPr bwMode="auto">
          <a:xfrm>
            <a:off x="335280" y="762000"/>
            <a:ext cx="6621780" cy="2819400"/>
          </a:xfrm>
          <a:prstGeom prst="flowChartDocument">
            <a:avLst/>
          </a:prstGeom>
          <a:solidFill>
            <a:schemeClr val="bg1"/>
          </a:solidFill>
          <a:ln>
            <a:headEnd/>
            <a:tailEnd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endParaRPr lang="ru-RU" sz="1600" dirty="0" smtClean="0">
              <a:solidFill>
                <a:srgbClr val="0000FF"/>
              </a:solidFill>
              <a:latin typeface="Consolas"/>
            </a:endParaRPr>
          </a:p>
          <a:p>
            <a:r>
              <a:rPr lang="en-US" sz="1600" dirty="0" smtClean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/>
              </a:rPr>
              <a:t>class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 Animal</a:t>
            </a:r>
          </a:p>
          <a:p>
            <a:r>
              <a:rPr lang="ru-RU" sz="1600" dirty="0">
                <a:solidFill>
                  <a:srgbClr val="000000"/>
                </a:solidFill>
                <a:latin typeface="Consolas"/>
              </a:rPr>
              <a:t>{</a:t>
            </a:r>
          </a:p>
          <a:p>
            <a:r>
              <a:rPr lang="ru-RU" sz="1600" dirty="0" smtClean="0">
                <a:solidFill>
                  <a:srgbClr val="0000FF"/>
                </a:solidFill>
                <a:latin typeface="Consolas"/>
              </a:rPr>
              <a:t>    </a:t>
            </a:r>
            <a:r>
              <a:rPr lang="en-US" sz="1600" dirty="0" smtClean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/>
              </a:rPr>
              <a:t>string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 Name;</a:t>
            </a:r>
          </a:p>
          <a:p>
            <a:r>
              <a:rPr lang="ru-RU" sz="1600" dirty="0" smtClean="0">
                <a:solidFill>
                  <a:srgbClr val="0000FF"/>
                </a:solidFill>
                <a:latin typeface="Consolas"/>
              </a:rPr>
              <a:t>    </a:t>
            </a:r>
            <a:r>
              <a:rPr lang="en-US" sz="1600" dirty="0" smtClean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dirty="0" err="1">
                <a:solidFill>
                  <a:srgbClr val="0000FF"/>
                </a:solidFill>
                <a:latin typeface="Consolas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 Popularity;</a:t>
            </a:r>
          </a:p>
          <a:p>
            <a:r>
              <a:rPr lang="ru-RU" sz="1600" dirty="0" smtClean="0">
                <a:solidFill>
                  <a:srgbClr val="000000"/>
                </a:solidFill>
                <a:latin typeface="Consolas"/>
              </a:rPr>
              <a:t>    </a:t>
            </a:r>
            <a:r>
              <a:rPr lang="en-US" sz="1600" dirty="0" smtClean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Animal (</a:t>
            </a:r>
            <a:r>
              <a:rPr lang="en-US" sz="1600" dirty="0">
                <a:solidFill>
                  <a:srgbClr val="0000FF"/>
                </a:solidFill>
                <a:latin typeface="Consolas"/>
              </a:rPr>
              <a:t>string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 name, </a:t>
            </a:r>
            <a:r>
              <a:rPr lang="en-US" sz="1600" dirty="0" err="1">
                <a:solidFill>
                  <a:srgbClr val="0000FF"/>
                </a:solidFill>
                <a:latin typeface="Consolas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 popularity)</a:t>
            </a:r>
          </a:p>
          <a:p>
            <a:r>
              <a:rPr lang="ru-RU" sz="1600" dirty="0" smtClean="0">
                <a:solidFill>
                  <a:srgbClr val="000000"/>
                </a:solidFill>
                <a:latin typeface="Consolas"/>
              </a:rPr>
              <a:t>    {</a:t>
            </a:r>
            <a:endParaRPr lang="ru-RU" sz="1600" dirty="0">
              <a:solidFill>
                <a:srgbClr val="000000"/>
              </a:solidFill>
              <a:latin typeface="Consolas"/>
            </a:endParaRPr>
          </a:p>
          <a:p>
            <a:r>
              <a:rPr lang="ru-RU" sz="1600" dirty="0" smtClean="0">
                <a:solidFill>
                  <a:srgbClr val="000000"/>
                </a:solidFill>
                <a:latin typeface="Consolas"/>
              </a:rPr>
              <a:t>        </a:t>
            </a:r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Name 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= name; </a:t>
            </a:r>
          </a:p>
          <a:p>
            <a:r>
              <a:rPr lang="ru-RU" sz="1600" dirty="0" smtClean="0">
                <a:solidFill>
                  <a:srgbClr val="000000"/>
                </a:solidFill>
                <a:latin typeface="Consolas"/>
              </a:rPr>
              <a:t>        </a:t>
            </a:r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Popularity 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= popularity;</a:t>
            </a:r>
          </a:p>
          <a:p>
            <a:r>
              <a:rPr lang="ru-RU" sz="1600" dirty="0" smtClean="0">
                <a:solidFill>
                  <a:srgbClr val="000000"/>
                </a:solidFill>
                <a:latin typeface="Consolas"/>
              </a:rPr>
              <a:t>    }</a:t>
            </a:r>
            <a:endParaRPr lang="ru-RU" sz="1600" dirty="0">
              <a:solidFill>
                <a:srgbClr val="000000"/>
              </a:solidFill>
              <a:latin typeface="Consolas"/>
            </a:endParaRPr>
          </a:p>
          <a:p>
            <a:r>
              <a:rPr lang="ru-RU" sz="1600" dirty="0">
                <a:solidFill>
                  <a:srgbClr val="000000"/>
                </a:solidFill>
                <a:latin typeface="Consolas"/>
              </a:rPr>
              <a:t>}</a:t>
            </a:r>
            <a:endParaRPr lang="ru-RU" sz="1600" dirty="0" smtClean="0"/>
          </a:p>
        </p:txBody>
      </p:sp>
      <p:sp>
        <p:nvSpPr>
          <p:cNvPr id="5" name="Блок-схема: документ 4"/>
          <p:cNvSpPr/>
          <p:nvPr/>
        </p:nvSpPr>
        <p:spPr bwMode="auto">
          <a:xfrm>
            <a:off x="335280" y="3238500"/>
            <a:ext cx="9471660" cy="1409700"/>
          </a:xfrm>
          <a:prstGeom prst="flowChartDocument">
            <a:avLst/>
          </a:prstGeom>
          <a:solidFill>
            <a:schemeClr val="bg1"/>
          </a:solidFill>
          <a:ln>
            <a:headEnd/>
            <a:tailEnd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endParaRPr lang="ru-RU" sz="1600" dirty="0" smtClean="0">
              <a:solidFill>
                <a:srgbClr val="0000FF"/>
              </a:solidFill>
              <a:latin typeface="Consolas"/>
            </a:endParaRPr>
          </a:p>
          <a:p>
            <a:r>
              <a:rPr lang="en-US" sz="1600" dirty="0" smtClean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/>
              </a:rPr>
              <a:t>class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/>
              </a:rPr>
              <a:t>AnimalCollection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 : Collection &lt;Animal&gt;</a:t>
            </a:r>
          </a:p>
          <a:p>
            <a:r>
              <a:rPr lang="ru-RU" sz="1600" dirty="0">
                <a:solidFill>
                  <a:srgbClr val="000000"/>
                </a:solidFill>
                <a:latin typeface="Consolas"/>
              </a:rPr>
              <a:t>{</a:t>
            </a:r>
          </a:p>
          <a:p>
            <a:r>
              <a:rPr lang="ru-RU" sz="1600" dirty="0" smtClean="0">
                <a:solidFill>
                  <a:srgbClr val="008000"/>
                </a:solidFill>
                <a:latin typeface="Consolas"/>
              </a:rPr>
              <a:t>    </a:t>
            </a:r>
            <a:r>
              <a:rPr lang="en-US" sz="1600" dirty="0" smtClean="0">
                <a:solidFill>
                  <a:srgbClr val="008000"/>
                </a:solidFill>
                <a:latin typeface="Consolas"/>
              </a:rPr>
              <a:t>// </a:t>
            </a:r>
            <a:r>
              <a:rPr lang="en-US" sz="1600" dirty="0" err="1">
                <a:solidFill>
                  <a:srgbClr val="008000"/>
                </a:solidFill>
                <a:latin typeface="Consolas"/>
              </a:rPr>
              <a:t>AnimalCollection</a:t>
            </a:r>
            <a:r>
              <a:rPr lang="en-US" sz="1600" dirty="0">
                <a:solidFill>
                  <a:srgbClr val="008000"/>
                </a:solidFill>
                <a:latin typeface="Consolas"/>
              </a:rPr>
              <a:t> </a:t>
            </a:r>
            <a:r>
              <a:rPr lang="ru-RU" sz="1600" dirty="0" smtClean="0">
                <a:solidFill>
                  <a:srgbClr val="008000"/>
                </a:solidFill>
                <a:latin typeface="Consolas"/>
              </a:rPr>
              <a:t>уже полностью готовый класс коллекция</a:t>
            </a:r>
            <a:r>
              <a:rPr lang="en-US" sz="1600" dirty="0" smtClean="0">
                <a:solidFill>
                  <a:srgbClr val="008000"/>
                </a:solidFill>
                <a:latin typeface="Consolas"/>
              </a:rPr>
              <a:t>.</a:t>
            </a:r>
            <a:endParaRPr lang="en-US" sz="1600" dirty="0">
              <a:solidFill>
                <a:srgbClr val="000000"/>
              </a:solidFill>
              <a:latin typeface="Consolas"/>
            </a:endParaRPr>
          </a:p>
          <a:p>
            <a:r>
              <a:rPr lang="ru-RU" sz="1600" dirty="0" smtClean="0">
                <a:solidFill>
                  <a:srgbClr val="008000"/>
                </a:solidFill>
                <a:latin typeface="Consolas"/>
              </a:rPr>
              <a:t>    </a:t>
            </a:r>
            <a:r>
              <a:rPr lang="en-US" sz="1600" dirty="0" smtClean="0">
                <a:solidFill>
                  <a:srgbClr val="008000"/>
                </a:solidFill>
                <a:latin typeface="Consolas"/>
              </a:rPr>
              <a:t>// </a:t>
            </a:r>
            <a:r>
              <a:rPr lang="ru-RU" sz="1600" dirty="0" smtClean="0">
                <a:solidFill>
                  <a:srgbClr val="008000"/>
                </a:solidFill>
                <a:latin typeface="Consolas"/>
              </a:rPr>
              <a:t>Никого дополнительного кода не требуется</a:t>
            </a:r>
            <a:endParaRPr lang="en-US" sz="1600" dirty="0">
              <a:solidFill>
                <a:srgbClr val="000000"/>
              </a:solidFill>
              <a:latin typeface="Consolas"/>
            </a:endParaRPr>
          </a:p>
          <a:p>
            <a:r>
              <a:rPr lang="ru-RU" sz="1600" dirty="0">
                <a:solidFill>
                  <a:srgbClr val="000000"/>
                </a:solidFill>
                <a:latin typeface="Consolas"/>
              </a:rPr>
              <a:t>}</a:t>
            </a:r>
            <a:endParaRPr lang="ru-RU" sz="1600" dirty="0" smtClean="0"/>
          </a:p>
        </p:txBody>
      </p:sp>
      <p:sp>
        <p:nvSpPr>
          <p:cNvPr id="6" name="Блок-схема: документ 5"/>
          <p:cNvSpPr/>
          <p:nvPr/>
        </p:nvSpPr>
        <p:spPr bwMode="auto">
          <a:xfrm>
            <a:off x="335280" y="4686300"/>
            <a:ext cx="9471660" cy="1409700"/>
          </a:xfrm>
          <a:prstGeom prst="flowChartDocument">
            <a:avLst/>
          </a:prstGeom>
          <a:solidFill>
            <a:schemeClr val="bg1"/>
          </a:solidFill>
          <a:ln>
            <a:headEnd/>
            <a:tailEnd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endParaRPr lang="ru-RU" sz="1600" dirty="0" smtClean="0">
              <a:solidFill>
                <a:srgbClr val="0000FF"/>
              </a:solidFill>
              <a:latin typeface="Consolas"/>
            </a:endParaRPr>
          </a:p>
          <a:p>
            <a:r>
              <a:rPr lang="en-US" sz="1600" dirty="0" smtClean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/>
              </a:rPr>
              <a:t>class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 Zoo </a:t>
            </a:r>
            <a:r>
              <a:rPr lang="en-US" sz="1600" dirty="0">
                <a:solidFill>
                  <a:srgbClr val="008000"/>
                </a:solidFill>
                <a:latin typeface="Consolas"/>
              </a:rPr>
              <a:t>// </a:t>
            </a:r>
            <a:r>
              <a:rPr lang="ru-RU" sz="1600" dirty="0" smtClean="0">
                <a:solidFill>
                  <a:srgbClr val="008000"/>
                </a:solidFill>
                <a:latin typeface="Consolas"/>
              </a:rPr>
              <a:t>Класс который откроет класс </a:t>
            </a:r>
            <a:r>
              <a:rPr lang="en-US" sz="1600" dirty="0" err="1" smtClean="0">
                <a:solidFill>
                  <a:srgbClr val="008000"/>
                </a:solidFill>
                <a:latin typeface="Consolas"/>
              </a:rPr>
              <a:t>AnimalCollection</a:t>
            </a:r>
            <a:r>
              <a:rPr lang="en-US" sz="1600" dirty="0">
                <a:solidFill>
                  <a:srgbClr val="008000"/>
                </a:solidFill>
                <a:latin typeface="Consolas"/>
              </a:rPr>
              <a:t>.</a:t>
            </a:r>
            <a:endParaRPr lang="en-US" sz="1600" dirty="0">
              <a:solidFill>
                <a:srgbClr val="000000"/>
              </a:solidFill>
              <a:latin typeface="Consolas"/>
            </a:endParaRPr>
          </a:p>
          <a:p>
            <a:r>
              <a:rPr lang="ru-RU" sz="1600" dirty="0">
                <a:solidFill>
                  <a:srgbClr val="000000"/>
                </a:solidFill>
                <a:latin typeface="Consolas"/>
              </a:rPr>
              <a:t>{ </a:t>
            </a:r>
          </a:p>
          <a:p>
            <a:r>
              <a:rPr lang="ru-RU" sz="1600" dirty="0" smtClean="0">
                <a:solidFill>
                  <a:srgbClr val="008000"/>
                </a:solidFill>
                <a:latin typeface="Consolas"/>
              </a:rPr>
              <a:t>    </a:t>
            </a:r>
            <a:r>
              <a:rPr lang="en-US" sz="1600" dirty="0" smtClean="0">
                <a:solidFill>
                  <a:srgbClr val="008000"/>
                </a:solidFill>
                <a:latin typeface="Consolas"/>
              </a:rPr>
              <a:t>// </a:t>
            </a:r>
            <a:r>
              <a:rPr lang="ru-RU" sz="1600" dirty="0" smtClean="0">
                <a:solidFill>
                  <a:srgbClr val="008000"/>
                </a:solidFill>
                <a:latin typeface="Consolas"/>
              </a:rPr>
              <a:t>Он может иметь дополнительные члены</a:t>
            </a:r>
            <a:r>
              <a:rPr lang="en-US" sz="1600" dirty="0" smtClean="0">
                <a:solidFill>
                  <a:srgbClr val="008000"/>
                </a:solidFill>
                <a:latin typeface="Consolas"/>
              </a:rPr>
              <a:t>.</a:t>
            </a:r>
            <a:endParaRPr lang="en-US" sz="1600" dirty="0">
              <a:solidFill>
                <a:srgbClr val="000000"/>
              </a:solidFill>
              <a:latin typeface="Consolas"/>
            </a:endParaRPr>
          </a:p>
          <a:p>
            <a:r>
              <a:rPr lang="ru-RU" sz="1600" dirty="0" smtClean="0">
                <a:solidFill>
                  <a:srgbClr val="0000FF"/>
                </a:solidFill>
                <a:latin typeface="Consolas"/>
              </a:rPr>
              <a:t>    </a:t>
            </a:r>
            <a:r>
              <a:rPr lang="en-US" sz="1600" dirty="0" smtClean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dirty="0" err="1">
                <a:solidFill>
                  <a:srgbClr val="0000FF"/>
                </a:solidFill>
                <a:latin typeface="Consolas"/>
              </a:rPr>
              <a:t>readonly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/>
              </a:rPr>
              <a:t>AnimalCollection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 Animals = </a:t>
            </a:r>
            <a:r>
              <a:rPr lang="en-US" sz="1600" dirty="0">
                <a:solidFill>
                  <a:srgbClr val="0000FF"/>
                </a:solidFill>
                <a:latin typeface="Consolas"/>
              </a:rPr>
              <a:t>new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/>
              </a:rPr>
              <a:t>AnimalCollection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();</a:t>
            </a:r>
          </a:p>
          <a:p>
            <a:r>
              <a:rPr lang="ru-RU" sz="1600" dirty="0">
                <a:solidFill>
                  <a:srgbClr val="000000"/>
                </a:solidFill>
                <a:latin typeface="Consolas"/>
              </a:rPr>
              <a:t>}</a:t>
            </a:r>
            <a:endParaRPr lang="ru-RU" sz="1600" dirty="0" smtClean="0"/>
          </a:p>
        </p:txBody>
      </p:sp>
    </p:spTree>
    <p:extLst>
      <p:ext uri="{BB962C8B-B14F-4D97-AF65-F5344CB8AC3E}">
        <p14:creationId xmlns:p14="http://schemas.microsoft.com/office/powerpoint/2010/main" val="2606452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Настраиваемые коллекции и прокси</a:t>
            </a:r>
          </a:p>
        </p:txBody>
      </p:sp>
      <p:sp>
        <p:nvSpPr>
          <p:cNvPr id="4" name="Блок-схема: документ 3"/>
          <p:cNvSpPr/>
          <p:nvPr/>
        </p:nvSpPr>
        <p:spPr bwMode="auto">
          <a:xfrm>
            <a:off x="335280" y="762000"/>
            <a:ext cx="9387840" cy="3352800"/>
          </a:xfrm>
          <a:prstGeom prst="flowChartDocument">
            <a:avLst/>
          </a:prstGeom>
          <a:solidFill>
            <a:schemeClr val="bg1"/>
          </a:solidFill>
          <a:ln>
            <a:headEnd/>
            <a:tailEnd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endParaRPr lang="ru-RU" sz="1600" dirty="0" smtClean="0">
              <a:solidFill>
                <a:srgbClr val="0000FF"/>
              </a:solidFill>
              <a:latin typeface="Consolas"/>
            </a:endParaRPr>
          </a:p>
          <a:p>
            <a:r>
              <a:rPr lang="en-US" sz="1600" dirty="0" smtClean="0">
                <a:solidFill>
                  <a:srgbClr val="0000FF"/>
                </a:solidFill>
                <a:latin typeface="Consolas"/>
              </a:rPr>
              <a:t>class</a:t>
            </a:r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/>
              </a:rPr>
              <a:t>Programm</a:t>
            </a:r>
            <a:endParaRPr lang="en-US" sz="1600" dirty="0">
              <a:solidFill>
                <a:srgbClr val="000000"/>
              </a:solidFill>
              <a:latin typeface="Consolas"/>
            </a:endParaRPr>
          </a:p>
          <a:p>
            <a:r>
              <a:rPr lang="ru-RU" sz="1600" dirty="0">
                <a:solidFill>
                  <a:srgbClr val="000000"/>
                </a:solidFill>
                <a:latin typeface="Consolas"/>
              </a:rPr>
              <a:t>{</a:t>
            </a:r>
          </a:p>
          <a:p>
            <a:r>
              <a:rPr lang="ru-RU" sz="1600" dirty="0" smtClean="0">
                <a:solidFill>
                  <a:srgbClr val="0000FF"/>
                </a:solidFill>
                <a:latin typeface="Consolas"/>
              </a:rPr>
              <a:t>    </a:t>
            </a:r>
            <a:r>
              <a:rPr lang="en-US" sz="1600" dirty="0" smtClean="0">
                <a:solidFill>
                  <a:srgbClr val="0000FF"/>
                </a:solidFill>
                <a:latin typeface="Consolas"/>
              </a:rPr>
              <a:t>static</a:t>
            </a:r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 Main()</a:t>
            </a:r>
          </a:p>
          <a:p>
            <a:r>
              <a:rPr lang="ru-RU" sz="1600" dirty="0" smtClean="0">
                <a:solidFill>
                  <a:srgbClr val="000000"/>
                </a:solidFill>
                <a:latin typeface="Consolas"/>
              </a:rPr>
              <a:t>    {</a:t>
            </a:r>
            <a:endParaRPr lang="ru-RU" sz="1600" dirty="0">
              <a:solidFill>
                <a:srgbClr val="000000"/>
              </a:solidFill>
              <a:latin typeface="Consolas"/>
            </a:endParaRPr>
          </a:p>
          <a:p>
            <a:r>
              <a:rPr lang="ru-RU" sz="1600" dirty="0" smtClean="0">
                <a:solidFill>
                  <a:srgbClr val="000000"/>
                </a:solidFill>
                <a:latin typeface="Consolas"/>
              </a:rPr>
              <a:t>        </a:t>
            </a:r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Zoo </a:t>
            </a:r>
            <a:r>
              <a:rPr lang="en-US" sz="1600" dirty="0" err="1">
                <a:solidFill>
                  <a:srgbClr val="000000"/>
                </a:solidFill>
                <a:latin typeface="Consolas"/>
              </a:rPr>
              <a:t>zoo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sz="1600" dirty="0">
                <a:solidFill>
                  <a:srgbClr val="0000FF"/>
                </a:solidFill>
                <a:latin typeface="Consolas"/>
              </a:rPr>
              <a:t>new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 Zoo();</a:t>
            </a:r>
          </a:p>
          <a:p>
            <a:r>
              <a:rPr lang="ru-RU" sz="1600" dirty="0" smtClean="0">
                <a:solidFill>
                  <a:srgbClr val="000000"/>
                </a:solidFill>
                <a:latin typeface="Consolas"/>
              </a:rPr>
              <a:t>        </a:t>
            </a:r>
            <a:r>
              <a:rPr lang="en-US" sz="1600" dirty="0" err="1" smtClean="0">
                <a:solidFill>
                  <a:srgbClr val="000000"/>
                </a:solidFill>
                <a:latin typeface="Consolas"/>
              </a:rPr>
              <a:t>zoo.Animals.Add</a:t>
            </a:r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600" dirty="0">
                <a:solidFill>
                  <a:srgbClr val="0000FF"/>
                </a:solidFill>
                <a:latin typeface="Consolas"/>
              </a:rPr>
              <a:t>new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 Animal (</a:t>
            </a:r>
            <a:r>
              <a:rPr lang="en-US" sz="1600" dirty="0">
                <a:solidFill>
                  <a:srgbClr val="DC1414"/>
                </a:solidFill>
                <a:latin typeface="Consolas"/>
              </a:rPr>
              <a:t>"Kangaroo"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, </a:t>
            </a:r>
            <a:r>
              <a:rPr lang="en-US" sz="1600" dirty="0">
                <a:solidFill>
                  <a:srgbClr val="C81EFA"/>
                </a:solidFill>
                <a:latin typeface="Consolas"/>
              </a:rPr>
              <a:t>10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));</a:t>
            </a:r>
          </a:p>
          <a:p>
            <a:r>
              <a:rPr lang="ru-RU" sz="1600" dirty="0" smtClean="0">
                <a:solidFill>
                  <a:srgbClr val="000000"/>
                </a:solidFill>
                <a:latin typeface="Consolas"/>
              </a:rPr>
              <a:t>        </a:t>
            </a:r>
            <a:r>
              <a:rPr lang="en-US" sz="1600" dirty="0" err="1" smtClean="0">
                <a:solidFill>
                  <a:srgbClr val="000000"/>
                </a:solidFill>
                <a:latin typeface="Consolas"/>
              </a:rPr>
              <a:t>zoo.Animals.Add</a:t>
            </a:r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600" dirty="0">
                <a:solidFill>
                  <a:srgbClr val="0000FF"/>
                </a:solidFill>
                <a:latin typeface="Consolas"/>
              </a:rPr>
              <a:t>new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 Animal (</a:t>
            </a:r>
            <a:r>
              <a:rPr lang="en-US" sz="1600" dirty="0">
                <a:solidFill>
                  <a:srgbClr val="DC1414"/>
                </a:solidFill>
                <a:latin typeface="Consolas"/>
              </a:rPr>
              <a:t>"</a:t>
            </a:r>
            <a:r>
              <a:rPr lang="en-US" sz="1600" dirty="0" err="1">
                <a:solidFill>
                  <a:srgbClr val="DC1414"/>
                </a:solidFill>
                <a:latin typeface="Consolas"/>
              </a:rPr>
              <a:t>Mr</a:t>
            </a:r>
            <a:r>
              <a:rPr lang="en-US" sz="1600" dirty="0">
                <a:solidFill>
                  <a:srgbClr val="DC1414"/>
                </a:solidFill>
                <a:latin typeface="Consolas"/>
              </a:rPr>
              <a:t> Sea Lion"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, </a:t>
            </a:r>
            <a:r>
              <a:rPr lang="en-US" sz="1600" dirty="0">
                <a:solidFill>
                  <a:srgbClr val="C81EFA"/>
                </a:solidFill>
                <a:latin typeface="Consolas"/>
              </a:rPr>
              <a:t>20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));</a:t>
            </a:r>
          </a:p>
          <a:p>
            <a:r>
              <a:rPr lang="ru-RU" sz="1600" dirty="0" smtClean="0">
                <a:solidFill>
                  <a:srgbClr val="0000FF"/>
                </a:solidFill>
                <a:latin typeface="Consolas"/>
              </a:rPr>
              <a:t>        </a:t>
            </a:r>
            <a:r>
              <a:rPr lang="en-US" sz="1600" dirty="0" err="1" smtClean="0">
                <a:solidFill>
                  <a:srgbClr val="0000FF"/>
                </a:solidFill>
                <a:latin typeface="Consolas"/>
              </a:rPr>
              <a:t>foreach</a:t>
            </a:r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(Animal a </a:t>
            </a:r>
            <a:r>
              <a:rPr lang="en-US" sz="1600" dirty="0">
                <a:solidFill>
                  <a:srgbClr val="0000FF"/>
                </a:solidFill>
                <a:latin typeface="Consolas"/>
              </a:rPr>
              <a:t>in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/>
              </a:rPr>
              <a:t>zoo.Animals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) </a:t>
            </a:r>
            <a:endParaRPr lang="ru-RU" sz="1600" dirty="0" smtClean="0">
              <a:solidFill>
                <a:srgbClr val="000000"/>
              </a:solidFill>
              <a:latin typeface="Consolas"/>
            </a:endParaRPr>
          </a:p>
          <a:p>
            <a:r>
              <a:rPr lang="ru-RU" sz="16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ru-RU" sz="1600" dirty="0" smtClean="0">
                <a:solidFill>
                  <a:srgbClr val="000000"/>
                </a:solidFill>
                <a:latin typeface="Consolas"/>
              </a:rPr>
              <a:t>           </a:t>
            </a:r>
            <a:r>
              <a:rPr lang="en-US" sz="1600" dirty="0" err="1" smtClean="0">
                <a:solidFill>
                  <a:srgbClr val="000000"/>
                </a:solidFill>
                <a:latin typeface="Consolas"/>
              </a:rPr>
              <a:t>Console.WriteLine</a:t>
            </a:r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600" dirty="0" err="1">
                <a:solidFill>
                  <a:srgbClr val="000000"/>
                </a:solidFill>
                <a:latin typeface="Consolas"/>
              </a:rPr>
              <a:t>a.Name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);</a:t>
            </a:r>
          </a:p>
          <a:p>
            <a:r>
              <a:rPr lang="ru-RU" sz="1600" dirty="0" smtClean="0">
                <a:solidFill>
                  <a:srgbClr val="000000"/>
                </a:solidFill>
                <a:latin typeface="Consolas"/>
              </a:rPr>
              <a:t>    }</a:t>
            </a:r>
            <a:endParaRPr lang="ru-RU" sz="1600" dirty="0">
              <a:solidFill>
                <a:srgbClr val="000000"/>
              </a:solidFill>
              <a:latin typeface="Consolas"/>
            </a:endParaRPr>
          </a:p>
          <a:p>
            <a:r>
              <a:rPr lang="ru-RU" sz="1600" dirty="0">
                <a:solidFill>
                  <a:srgbClr val="000000"/>
                </a:solidFill>
                <a:latin typeface="Consolas"/>
              </a:rPr>
              <a:t>}</a:t>
            </a:r>
            <a:endParaRPr lang="ru-RU" sz="1600" dirty="0" smtClean="0"/>
          </a:p>
        </p:txBody>
      </p:sp>
    </p:spTree>
    <p:extLst>
      <p:ext uri="{BB962C8B-B14F-4D97-AF65-F5344CB8AC3E}">
        <p14:creationId xmlns:p14="http://schemas.microsoft.com/office/powerpoint/2010/main" val="3165322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Настраиваемые коллекции и прокси</a:t>
            </a:r>
          </a:p>
        </p:txBody>
      </p:sp>
      <p:sp>
        <p:nvSpPr>
          <p:cNvPr id="4" name="Блок-схема: документ 3"/>
          <p:cNvSpPr/>
          <p:nvPr/>
        </p:nvSpPr>
        <p:spPr bwMode="auto">
          <a:xfrm>
            <a:off x="335280" y="762000"/>
            <a:ext cx="9387840" cy="3505200"/>
          </a:xfrm>
          <a:prstGeom prst="flowChartDocument">
            <a:avLst/>
          </a:prstGeom>
          <a:solidFill>
            <a:schemeClr val="bg1"/>
          </a:solidFill>
          <a:ln>
            <a:headEnd/>
            <a:tailEnd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endParaRPr lang="ru-RU" sz="1600" dirty="0" smtClean="0">
              <a:solidFill>
                <a:srgbClr val="0000FF"/>
              </a:solidFill>
              <a:latin typeface="Consolas"/>
            </a:endParaRPr>
          </a:p>
          <a:p>
            <a:r>
              <a:rPr lang="en-US" sz="1600" dirty="0" smtClean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/>
              </a:rPr>
              <a:t>class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 Animal</a:t>
            </a:r>
          </a:p>
          <a:p>
            <a:r>
              <a:rPr lang="ru-RU" sz="1600" dirty="0">
                <a:solidFill>
                  <a:srgbClr val="000000"/>
                </a:solidFill>
                <a:latin typeface="Consolas"/>
              </a:rPr>
              <a:t>{</a:t>
            </a:r>
          </a:p>
          <a:p>
            <a:r>
              <a:rPr lang="ru-RU" sz="1600" dirty="0" smtClean="0">
                <a:solidFill>
                  <a:srgbClr val="0000FF"/>
                </a:solidFill>
                <a:latin typeface="Consolas"/>
              </a:rPr>
              <a:t>    </a:t>
            </a:r>
            <a:r>
              <a:rPr lang="en-US" sz="1600" dirty="0" smtClean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/>
              </a:rPr>
              <a:t>string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 Name;</a:t>
            </a:r>
          </a:p>
          <a:p>
            <a:r>
              <a:rPr lang="ru-RU" sz="1600" dirty="0" smtClean="0">
                <a:solidFill>
                  <a:srgbClr val="0000FF"/>
                </a:solidFill>
                <a:latin typeface="Consolas"/>
              </a:rPr>
              <a:t>    </a:t>
            </a:r>
            <a:r>
              <a:rPr lang="en-US" sz="1600" dirty="0" smtClean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dirty="0" err="1">
                <a:solidFill>
                  <a:srgbClr val="0000FF"/>
                </a:solidFill>
                <a:latin typeface="Consolas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 Popularity</a:t>
            </a:r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;</a:t>
            </a:r>
            <a:endParaRPr lang="ru-RU" sz="1600" dirty="0" smtClean="0">
              <a:solidFill>
                <a:srgbClr val="000000"/>
              </a:solidFill>
              <a:latin typeface="Consolas"/>
            </a:endParaRPr>
          </a:p>
          <a:p>
            <a:r>
              <a:rPr lang="ru-RU" sz="16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ru-RU" sz="1600" dirty="0" smtClean="0">
                <a:solidFill>
                  <a:srgbClr val="000000"/>
                </a:solidFill>
                <a:latin typeface="Consolas"/>
              </a:rPr>
              <a:t>   </a:t>
            </a:r>
            <a:r>
              <a:rPr lang="en-US" sz="1600" b="1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 Zoo </a:t>
            </a:r>
            <a:r>
              <a:rPr lang="en-US" sz="1600" b="1" dirty="0" err="1">
                <a:solidFill>
                  <a:srgbClr val="000000"/>
                </a:solidFill>
                <a:latin typeface="Consolas"/>
              </a:rPr>
              <a:t>Zoo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 { </a:t>
            </a:r>
            <a:r>
              <a:rPr lang="en-US" sz="1600" b="1" dirty="0">
                <a:solidFill>
                  <a:srgbClr val="0000FF"/>
                </a:solidFill>
                <a:latin typeface="Consolas"/>
              </a:rPr>
              <a:t>get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; </a:t>
            </a:r>
            <a:r>
              <a:rPr lang="en-US" sz="1600" b="1" dirty="0">
                <a:solidFill>
                  <a:srgbClr val="0000FF"/>
                </a:solidFill>
                <a:latin typeface="Consolas"/>
              </a:rPr>
              <a:t>internal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b="1" dirty="0">
                <a:solidFill>
                  <a:srgbClr val="0000FF"/>
                </a:solidFill>
                <a:latin typeface="Consolas"/>
              </a:rPr>
              <a:t>set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; </a:t>
            </a:r>
            <a:r>
              <a:rPr lang="en-US" sz="1600" b="1" dirty="0" smtClean="0">
                <a:solidFill>
                  <a:srgbClr val="000000"/>
                </a:solidFill>
                <a:latin typeface="Consolas"/>
              </a:rPr>
              <a:t>}</a:t>
            </a:r>
            <a:endParaRPr lang="ru-RU" sz="1600" b="1" dirty="0" smtClean="0">
              <a:solidFill>
                <a:srgbClr val="000000"/>
              </a:solidFill>
              <a:latin typeface="Consolas"/>
            </a:endParaRPr>
          </a:p>
          <a:p>
            <a:endParaRPr lang="en-US" sz="1600" dirty="0">
              <a:solidFill>
                <a:srgbClr val="000000"/>
              </a:solidFill>
              <a:latin typeface="Consolas"/>
            </a:endParaRPr>
          </a:p>
          <a:p>
            <a:r>
              <a:rPr lang="ru-RU" sz="1600" dirty="0" smtClean="0">
                <a:solidFill>
                  <a:srgbClr val="000000"/>
                </a:solidFill>
                <a:latin typeface="Consolas"/>
              </a:rPr>
              <a:t>    </a:t>
            </a:r>
            <a:r>
              <a:rPr lang="en-US" sz="1600" dirty="0" smtClean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Animal (</a:t>
            </a:r>
            <a:r>
              <a:rPr lang="en-US" sz="1600" dirty="0">
                <a:solidFill>
                  <a:srgbClr val="0000FF"/>
                </a:solidFill>
                <a:latin typeface="Consolas"/>
              </a:rPr>
              <a:t>string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 name, </a:t>
            </a:r>
            <a:r>
              <a:rPr lang="en-US" sz="1600" dirty="0" err="1">
                <a:solidFill>
                  <a:srgbClr val="0000FF"/>
                </a:solidFill>
                <a:latin typeface="Consolas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 popularity)</a:t>
            </a:r>
          </a:p>
          <a:p>
            <a:r>
              <a:rPr lang="ru-RU" sz="1600" dirty="0" smtClean="0">
                <a:solidFill>
                  <a:srgbClr val="000000"/>
                </a:solidFill>
                <a:latin typeface="Consolas"/>
              </a:rPr>
              <a:t>    {</a:t>
            </a:r>
            <a:endParaRPr lang="ru-RU" sz="1600" dirty="0">
              <a:solidFill>
                <a:srgbClr val="000000"/>
              </a:solidFill>
              <a:latin typeface="Consolas"/>
            </a:endParaRPr>
          </a:p>
          <a:p>
            <a:r>
              <a:rPr lang="ru-RU" sz="1600" dirty="0" smtClean="0">
                <a:solidFill>
                  <a:srgbClr val="000000"/>
                </a:solidFill>
                <a:latin typeface="Consolas"/>
              </a:rPr>
              <a:t>        </a:t>
            </a:r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Name 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= name; </a:t>
            </a:r>
          </a:p>
          <a:p>
            <a:r>
              <a:rPr lang="ru-RU" sz="1600" dirty="0" smtClean="0">
                <a:solidFill>
                  <a:srgbClr val="000000"/>
                </a:solidFill>
                <a:latin typeface="Consolas"/>
              </a:rPr>
              <a:t>        </a:t>
            </a:r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Popularity 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= popularity;</a:t>
            </a:r>
          </a:p>
          <a:p>
            <a:r>
              <a:rPr lang="ru-RU" sz="1600" dirty="0" smtClean="0">
                <a:solidFill>
                  <a:srgbClr val="000000"/>
                </a:solidFill>
                <a:latin typeface="Consolas"/>
              </a:rPr>
              <a:t>    }</a:t>
            </a:r>
            <a:endParaRPr lang="ru-RU" sz="1600" dirty="0">
              <a:solidFill>
                <a:srgbClr val="000000"/>
              </a:solidFill>
              <a:latin typeface="Consolas"/>
            </a:endParaRPr>
          </a:p>
          <a:p>
            <a:r>
              <a:rPr lang="ru-RU" sz="1600" dirty="0">
                <a:solidFill>
                  <a:srgbClr val="000000"/>
                </a:solidFill>
                <a:latin typeface="Consolas"/>
              </a:rPr>
              <a:t>}</a:t>
            </a:r>
            <a:endParaRPr lang="ru-RU" sz="1600" dirty="0" smtClean="0"/>
          </a:p>
        </p:txBody>
      </p:sp>
    </p:spTree>
    <p:extLst>
      <p:ext uri="{BB962C8B-B14F-4D97-AF65-F5344CB8AC3E}">
        <p14:creationId xmlns:p14="http://schemas.microsoft.com/office/powerpoint/2010/main" val="2080095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Настраиваемые коллекции и прокси</a:t>
            </a:r>
          </a:p>
        </p:txBody>
      </p:sp>
      <p:sp>
        <p:nvSpPr>
          <p:cNvPr id="4" name="Блок-схема: документ 3"/>
          <p:cNvSpPr/>
          <p:nvPr/>
        </p:nvSpPr>
        <p:spPr bwMode="auto">
          <a:xfrm>
            <a:off x="335280" y="838200"/>
            <a:ext cx="9387840" cy="5867400"/>
          </a:xfrm>
          <a:prstGeom prst="flowChartDocument">
            <a:avLst/>
          </a:prstGeom>
          <a:solidFill>
            <a:schemeClr val="bg1"/>
          </a:solidFill>
          <a:ln>
            <a:headEnd/>
            <a:tailEnd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lvl="0"/>
            <a:endParaRPr lang="ru-RU" sz="1400" dirty="0" smtClean="0">
              <a:solidFill>
                <a:srgbClr val="0000FF"/>
              </a:solidFill>
              <a:latin typeface="Consolas"/>
            </a:endParaRPr>
          </a:p>
          <a:p>
            <a:pPr lvl="0"/>
            <a:endParaRPr lang="ru-RU" sz="1400" dirty="0">
              <a:solidFill>
                <a:srgbClr val="0000FF"/>
              </a:solidFill>
              <a:latin typeface="Consolas"/>
            </a:endParaRPr>
          </a:p>
          <a:p>
            <a:pPr lvl="0"/>
            <a:endParaRPr lang="ru-RU" sz="1400" dirty="0" smtClean="0">
              <a:solidFill>
                <a:srgbClr val="0000FF"/>
              </a:solidFill>
              <a:latin typeface="Consolas"/>
            </a:endParaRPr>
          </a:p>
          <a:p>
            <a:pPr lvl="0"/>
            <a:endParaRPr lang="ru-RU" sz="1400" dirty="0">
              <a:solidFill>
                <a:srgbClr val="0000FF"/>
              </a:solidFill>
              <a:latin typeface="Consolas"/>
            </a:endParaRPr>
          </a:p>
          <a:p>
            <a:pPr lvl="0"/>
            <a:r>
              <a:rPr lang="en-US" sz="1400" dirty="0" smtClean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sz="1400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/>
              </a:rPr>
              <a:t>class</a:t>
            </a:r>
            <a:r>
              <a:rPr lang="en-US" sz="14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/>
              </a:rPr>
              <a:t>AnimalCollection</a:t>
            </a:r>
            <a:r>
              <a:rPr lang="en-US" sz="1400" dirty="0">
                <a:solidFill>
                  <a:srgbClr val="000000"/>
                </a:solidFill>
                <a:latin typeface="Consolas"/>
              </a:rPr>
              <a:t> : Collection &lt;Animal&gt;</a:t>
            </a:r>
          </a:p>
          <a:p>
            <a:pPr lvl="0"/>
            <a:r>
              <a:rPr lang="ru-RU" sz="1400" dirty="0" smtClean="0">
                <a:solidFill>
                  <a:srgbClr val="000000"/>
                </a:solidFill>
                <a:latin typeface="Consolas"/>
              </a:rPr>
              <a:t>{</a:t>
            </a:r>
          </a:p>
          <a:p>
            <a:r>
              <a:rPr lang="ru-RU" sz="1400" dirty="0" smtClean="0">
                <a:solidFill>
                  <a:srgbClr val="000000"/>
                </a:solidFill>
                <a:latin typeface="Consolas"/>
              </a:rPr>
              <a:t>    </a:t>
            </a:r>
            <a:r>
              <a:rPr lang="en-US" sz="1400" b="1" dirty="0">
                <a:solidFill>
                  <a:srgbClr val="0000FF"/>
                </a:solidFill>
                <a:latin typeface="Consolas"/>
              </a:rPr>
              <a:t>private</a:t>
            </a:r>
            <a:r>
              <a:rPr lang="en-US" sz="1400" b="1" dirty="0">
                <a:solidFill>
                  <a:srgbClr val="000000"/>
                </a:solidFill>
                <a:latin typeface="Consolas"/>
              </a:rPr>
              <a:t> Zoo </a:t>
            </a:r>
            <a:r>
              <a:rPr lang="en-US" sz="1400" b="1" dirty="0" err="1">
                <a:solidFill>
                  <a:srgbClr val="000000"/>
                </a:solidFill>
                <a:latin typeface="Consolas"/>
              </a:rPr>
              <a:t>zoo</a:t>
            </a:r>
            <a:r>
              <a:rPr lang="en-US" sz="1400" b="1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ru-RU" sz="1400" b="1" dirty="0" smtClean="0">
                <a:solidFill>
                  <a:srgbClr val="0000FF"/>
                </a:solidFill>
                <a:latin typeface="Consolas"/>
              </a:rPr>
              <a:t>    </a:t>
            </a:r>
            <a:r>
              <a:rPr lang="en-US" sz="1400" b="1" dirty="0" smtClean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sz="1400" b="1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400" b="1" dirty="0" err="1">
                <a:solidFill>
                  <a:srgbClr val="000000"/>
                </a:solidFill>
                <a:latin typeface="Consolas"/>
              </a:rPr>
              <a:t>AnimalCollection</a:t>
            </a:r>
            <a:r>
              <a:rPr lang="en-US" sz="1400" b="1" dirty="0">
                <a:solidFill>
                  <a:srgbClr val="000000"/>
                </a:solidFill>
                <a:latin typeface="Consolas"/>
              </a:rPr>
              <a:t> (Zoo zoo) { </a:t>
            </a:r>
            <a:r>
              <a:rPr lang="en-US" sz="1400" b="1" dirty="0" err="1">
                <a:solidFill>
                  <a:srgbClr val="0000FF"/>
                </a:solidFill>
                <a:latin typeface="Consolas"/>
              </a:rPr>
              <a:t>this</a:t>
            </a:r>
            <a:r>
              <a:rPr lang="en-US" sz="1400" b="1" dirty="0" err="1">
                <a:solidFill>
                  <a:srgbClr val="000000"/>
                </a:solidFill>
                <a:latin typeface="Consolas"/>
              </a:rPr>
              <a:t>.zoo</a:t>
            </a:r>
            <a:r>
              <a:rPr lang="en-US" sz="1400" b="1" dirty="0">
                <a:solidFill>
                  <a:srgbClr val="000000"/>
                </a:solidFill>
                <a:latin typeface="Consolas"/>
              </a:rPr>
              <a:t> = zoo; }</a:t>
            </a:r>
          </a:p>
          <a:p>
            <a:r>
              <a:rPr lang="ru-RU" sz="1400" b="1" dirty="0" smtClean="0">
                <a:solidFill>
                  <a:srgbClr val="0000FF"/>
                </a:solidFill>
                <a:latin typeface="Consolas"/>
              </a:rPr>
              <a:t>    </a:t>
            </a:r>
            <a:r>
              <a:rPr lang="en-US" sz="1400" b="1" dirty="0" smtClean="0">
                <a:solidFill>
                  <a:srgbClr val="0000FF"/>
                </a:solidFill>
                <a:latin typeface="Consolas"/>
              </a:rPr>
              <a:t>protected</a:t>
            </a:r>
            <a:r>
              <a:rPr lang="en-US" sz="1400" b="1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400" b="1" dirty="0">
                <a:solidFill>
                  <a:srgbClr val="0000FF"/>
                </a:solidFill>
                <a:latin typeface="Consolas"/>
              </a:rPr>
              <a:t>override</a:t>
            </a:r>
            <a:r>
              <a:rPr lang="en-US" sz="14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400" b="1" dirty="0">
                <a:solidFill>
                  <a:srgbClr val="0000FF"/>
                </a:solidFill>
                <a:latin typeface="Consolas"/>
              </a:rPr>
              <a:t>void</a:t>
            </a:r>
            <a:r>
              <a:rPr lang="en-US" sz="14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400" b="1" dirty="0" err="1">
                <a:solidFill>
                  <a:srgbClr val="000000"/>
                </a:solidFill>
                <a:latin typeface="Consolas"/>
              </a:rPr>
              <a:t>InsertItem</a:t>
            </a:r>
            <a:r>
              <a:rPr lang="en-US" sz="1400" b="1" dirty="0">
                <a:solidFill>
                  <a:srgbClr val="000000"/>
                </a:solidFill>
                <a:latin typeface="Consolas"/>
              </a:rPr>
              <a:t> (</a:t>
            </a:r>
            <a:r>
              <a:rPr lang="en-US" sz="1400" b="1" dirty="0" err="1">
                <a:solidFill>
                  <a:srgbClr val="0000FF"/>
                </a:solidFill>
                <a:latin typeface="Consolas"/>
              </a:rPr>
              <a:t>int</a:t>
            </a:r>
            <a:r>
              <a:rPr lang="en-US" sz="1400" b="1" dirty="0">
                <a:solidFill>
                  <a:srgbClr val="000000"/>
                </a:solidFill>
                <a:latin typeface="Consolas"/>
              </a:rPr>
              <a:t> index, Animal item)</a:t>
            </a:r>
          </a:p>
          <a:p>
            <a:r>
              <a:rPr lang="ru-RU" sz="1400" b="1" dirty="0" smtClean="0">
                <a:solidFill>
                  <a:srgbClr val="000000"/>
                </a:solidFill>
                <a:latin typeface="Consolas"/>
              </a:rPr>
              <a:t>    {</a:t>
            </a:r>
            <a:endParaRPr lang="ru-RU" sz="1400" b="1" dirty="0">
              <a:solidFill>
                <a:srgbClr val="000000"/>
              </a:solidFill>
              <a:latin typeface="Consolas"/>
            </a:endParaRPr>
          </a:p>
          <a:p>
            <a:r>
              <a:rPr lang="ru-RU" sz="1400" b="1" dirty="0" smtClean="0">
                <a:solidFill>
                  <a:srgbClr val="0000FF"/>
                </a:solidFill>
                <a:latin typeface="Consolas"/>
              </a:rPr>
              <a:t>        </a:t>
            </a:r>
            <a:r>
              <a:rPr lang="en-US" sz="1400" b="1" dirty="0" err="1" smtClean="0">
                <a:solidFill>
                  <a:srgbClr val="0000FF"/>
                </a:solidFill>
                <a:latin typeface="Consolas"/>
              </a:rPr>
              <a:t>base</a:t>
            </a:r>
            <a:r>
              <a:rPr lang="en-US" sz="1400" b="1" dirty="0" err="1" smtClean="0">
                <a:solidFill>
                  <a:srgbClr val="000000"/>
                </a:solidFill>
                <a:latin typeface="Consolas"/>
              </a:rPr>
              <a:t>.InsertItem</a:t>
            </a:r>
            <a:r>
              <a:rPr lang="en-US" sz="1400" b="1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400" b="1" dirty="0">
                <a:solidFill>
                  <a:srgbClr val="000000"/>
                </a:solidFill>
                <a:latin typeface="Consolas"/>
              </a:rPr>
              <a:t>(index, item);</a:t>
            </a:r>
          </a:p>
          <a:p>
            <a:r>
              <a:rPr lang="ru-RU" sz="1400" b="1" dirty="0" smtClean="0">
                <a:solidFill>
                  <a:srgbClr val="000000"/>
                </a:solidFill>
                <a:latin typeface="Consolas"/>
              </a:rPr>
              <a:t>        </a:t>
            </a:r>
            <a:r>
              <a:rPr lang="en-US" sz="1400" b="1" dirty="0" err="1" smtClean="0">
                <a:solidFill>
                  <a:srgbClr val="000000"/>
                </a:solidFill>
                <a:latin typeface="Consolas"/>
              </a:rPr>
              <a:t>item.Zoo</a:t>
            </a:r>
            <a:r>
              <a:rPr lang="en-US" sz="1400" b="1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400" b="1" dirty="0">
                <a:solidFill>
                  <a:srgbClr val="000000"/>
                </a:solidFill>
                <a:latin typeface="Consolas"/>
              </a:rPr>
              <a:t>= zoo;</a:t>
            </a:r>
          </a:p>
          <a:p>
            <a:r>
              <a:rPr lang="ru-RU" sz="1400" b="1" dirty="0" smtClean="0">
                <a:solidFill>
                  <a:srgbClr val="000000"/>
                </a:solidFill>
                <a:latin typeface="Consolas"/>
              </a:rPr>
              <a:t>    }</a:t>
            </a:r>
            <a:endParaRPr lang="ru-RU" sz="1400" b="1" dirty="0">
              <a:solidFill>
                <a:srgbClr val="000000"/>
              </a:solidFill>
              <a:latin typeface="Consolas"/>
            </a:endParaRPr>
          </a:p>
          <a:p>
            <a:r>
              <a:rPr lang="ru-RU" sz="1400" b="1" dirty="0" smtClean="0">
                <a:solidFill>
                  <a:srgbClr val="0000FF"/>
                </a:solidFill>
                <a:latin typeface="Consolas"/>
              </a:rPr>
              <a:t>    </a:t>
            </a:r>
            <a:r>
              <a:rPr lang="en-US" sz="1400" b="1" dirty="0" smtClean="0">
                <a:solidFill>
                  <a:srgbClr val="0000FF"/>
                </a:solidFill>
                <a:latin typeface="Consolas"/>
              </a:rPr>
              <a:t>protected</a:t>
            </a:r>
            <a:r>
              <a:rPr lang="en-US" sz="1400" b="1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400" b="1" dirty="0">
                <a:solidFill>
                  <a:srgbClr val="0000FF"/>
                </a:solidFill>
                <a:latin typeface="Consolas"/>
              </a:rPr>
              <a:t>override</a:t>
            </a:r>
            <a:r>
              <a:rPr lang="en-US" sz="14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400" b="1" dirty="0">
                <a:solidFill>
                  <a:srgbClr val="0000FF"/>
                </a:solidFill>
                <a:latin typeface="Consolas"/>
              </a:rPr>
              <a:t>void</a:t>
            </a:r>
            <a:r>
              <a:rPr lang="en-US" sz="14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400" b="1" dirty="0" err="1">
                <a:solidFill>
                  <a:srgbClr val="000000"/>
                </a:solidFill>
                <a:latin typeface="Consolas"/>
              </a:rPr>
              <a:t>SetItem</a:t>
            </a:r>
            <a:r>
              <a:rPr lang="en-US" sz="1400" b="1" dirty="0">
                <a:solidFill>
                  <a:srgbClr val="000000"/>
                </a:solidFill>
                <a:latin typeface="Consolas"/>
              </a:rPr>
              <a:t> (</a:t>
            </a:r>
            <a:r>
              <a:rPr lang="en-US" sz="1400" b="1" dirty="0" err="1">
                <a:solidFill>
                  <a:srgbClr val="0000FF"/>
                </a:solidFill>
                <a:latin typeface="Consolas"/>
              </a:rPr>
              <a:t>int</a:t>
            </a:r>
            <a:r>
              <a:rPr lang="en-US" sz="1400" b="1" dirty="0">
                <a:solidFill>
                  <a:srgbClr val="000000"/>
                </a:solidFill>
                <a:latin typeface="Consolas"/>
              </a:rPr>
              <a:t> index, Animal item)</a:t>
            </a:r>
          </a:p>
          <a:p>
            <a:r>
              <a:rPr lang="ru-RU" sz="1400" b="1" dirty="0" smtClean="0">
                <a:solidFill>
                  <a:srgbClr val="000000"/>
                </a:solidFill>
                <a:latin typeface="Consolas"/>
              </a:rPr>
              <a:t>    {</a:t>
            </a:r>
            <a:endParaRPr lang="ru-RU" sz="1400" b="1" dirty="0">
              <a:solidFill>
                <a:srgbClr val="000000"/>
              </a:solidFill>
              <a:latin typeface="Consolas"/>
            </a:endParaRPr>
          </a:p>
          <a:p>
            <a:r>
              <a:rPr lang="ru-RU" sz="1400" b="1" dirty="0" smtClean="0">
                <a:solidFill>
                  <a:srgbClr val="0000FF"/>
                </a:solidFill>
                <a:latin typeface="Consolas"/>
              </a:rPr>
              <a:t>        </a:t>
            </a:r>
            <a:r>
              <a:rPr lang="en-US" sz="1400" b="1" dirty="0" err="1" smtClean="0">
                <a:solidFill>
                  <a:srgbClr val="0000FF"/>
                </a:solidFill>
                <a:latin typeface="Consolas"/>
              </a:rPr>
              <a:t>base</a:t>
            </a:r>
            <a:r>
              <a:rPr lang="en-US" sz="1400" b="1" dirty="0" err="1" smtClean="0">
                <a:solidFill>
                  <a:srgbClr val="000000"/>
                </a:solidFill>
                <a:latin typeface="Consolas"/>
              </a:rPr>
              <a:t>.SetItem</a:t>
            </a:r>
            <a:r>
              <a:rPr lang="en-US" sz="1400" b="1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400" b="1" dirty="0">
                <a:solidFill>
                  <a:srgbClr val="000000"/>
                </a:solidFill>
                <a:latin typeface="Consolas"/>
              </a:rPr>
              <a:t>(index, item);</a:t>
            </a:r>
          </a:p>
          <a:p>
            <a:r>
              <a:rPr lang="ru-RU" sz="1400" b="1" dirty="0" smtClean="0">
                <a:solidFill>
                  <a:srgbClr val="000000"/>
                </a:solidFill>
                <a:latin typeface="Consolas"/>
              </a:rPr>
              <a:t>        </a:t>
            </a:r>
            <a:r>
              <a:rPr lang="en-US" sz="1400" b="1" dirty="0" err="1" smtClean="0">
                <a:solidFill>
                  <a:srgbClr val="000000"/>
                </a:solidFill>
                <a:latin typeface="Consolas"/>
              </a:rPr>
              <a:t>item.Zoo</a:t>
            </a:r>
            <a:r>
              <a:rPr lang="en-US" sz="1400" b="1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400" b="1" dirty="0">
                <a:solidFill>
                  <a:srgbClr val="000000"/>
                </a:solidFill>
                <a:latin typeface="Consolas"/>
              </a:rPr>
              <a:t>= zoo;</a:t>
            </a:r>
          </a:p>
          <a:p>
            <a:r>
              <a:rPr lang="ru-RU" sz="1400" b="1" dirty="0" smtClean="0">
                <a:solidFill>
                  <a:srgbClr val="000000"/>
                </a:solidFill>
                <a:latin typeface="Consolas"/>
              </a:rPr>
              <a:t>    }</a:t>
            </a:r>
            <a:endParaRPr lang="ru-RU" sz="1400" b="1" dirty="0">
              <a:solidFill>
                <a:srgbClr val="000000"/>
              </a:solidFill>
              <a:latin typeface="Consolas"/>
            </a:endParaRPr>
          </a:p>
          <a:p>
            <a:r>
              <a:rPr lang="ru-RU" sz="1400" b="1" dirty="0" smtClean="0">
                <a:solidFill>
                  <a:srgbClr val="0000FF"/>
                </a:solidFill>
                <a:latin typeface="Consolas"/>
              </a:rPr>
              <a:t>    </a:t>
            </a:r>
            <a:r>
              <a:rPr lang="en-US" sz="1400" b="1" dirty="0" smtClean="0">
                <a:solidFill>
                  <a:srgbClr val="0000FF"/>
                </a:solidFill>
                <a:latin typeface="Consolas"/>
              </a:rPr>
              <a:t>protected</a:t>
            </a:r>
            <a:r>
              <a:rPr lang="en-US" sz="1400" b="1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400" b="1" dirty="0">
                <a:solidFill>
                  <a:srgbClr val="0000FF"/>
                </a:solidFill>
                <a:latin typeface="Consolas"/>
              </a:rPr>
              <a:t>override</a:t>
            </a:r>
            <a:r>
              <a:rPr lang="en-US" sz="14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400" b="1" dirty="0">
                <a:solidFill>
                  <a:srgbClr val="0000FF"/>
                </a:solidFill>
                <a:latin typeface="Consolas"/>
              </a:rPr>
              <a:t>void</a:t>
            </a:r>
            <a:r>
              <a:rPr lang="en-US" sz="14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400" b="1" dirty="0" err="1">
                <a:solidFill>
                  <a:srgbClr val="000000"/>
                </a:solidFill>
                <a:latin typeface="Consolas"/>
              </a:rPr>
              <a:t>RemoveItem</a:t>
            </a:r>
            <a:r>
              <a:rPr lang="en-US" sz="1400" b="1" dirty="0">
                <a:solidFill>
                  <a:srgbClr val="000000"/>
                </a:solidFill>
                <a:latin typeface="Consolas"/>
              </a:rPr>
              <a:t> (</a:t>
            </a:r>
            <a:r>
              <a:rPr lang="en-US" sz="1400" b="1" dirty="0" err="1">
                <a:solidFill>
                  <a:srgbClr val="0000FF"/>
                </a:solidFill>
                <a:latin typeface="Consolas"/>
              </a:rPr>
              <a:t>int</a:t>
            </a:r>
            <a:r>
              <a:rPr lang="en-US" sz="1400" b="1" dirty="0">
                <a:solidFill>
                  <a:srgbClr val="000000"/>
                </a:solidFill>
                <a:latin typeface="Consolas"/>
              </a:rPr>
              <a:t> index)</a:t>
            </a:r>
          </a:p>
          <a:p>
            <a:r>
              <a:rPr lang="ru-RU" sz="1400" b="1" dirty="0" smtClean="0">
                <a:solidFill>
                  <a:srgbClr val="000000"/>
                </a:solidFill>
                <a:latin typeface="Consolas"/>
              </a:rPr>
              <a:t>    {</a:t>
            </a:r>
            <a:endParaRPr lang="ru-RU" sz="1400" b="1" dirty="0">
              <a:solidFill>
                <a:srgbClr val="000000"/>
              </a:solidFill>
              <a:latin typeface="Consolas"/>
            </a:endParaRPr>
          </a:p>
          <a:p>
            <a:r>
              <a:rPr lang="ru-RU" sz="1400" b="1" dirty="0" smtClean="0">
                <a:solidFill>
                  <a:srgbClr val="0000FF"/>
                </a:solidFill>
                <a:latin typeface="Consolas"/>
              </a:rPr>
              <a:t>        </a:t>
            </a:r>
            <a:r>
              <a:rPr lang="en-US" sz="1400" b="1" dirty="0" smtClean="0">
                <a:solidFill>
                  <a:srgbClr val="0000FF"/>
                </a:solidFill>
                <a:latin typeface="Consolas"/>
              </a:rPr>
              <a:t>this</a:t>
            </a:r>
            <a:r>
              <a:rPr lang="en-US" sz="1400" b="1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400" b="1" dirty="0">
                <a:solidFill>
                  <a:srgbClr val="000000"/>
                </a:solidFill>
                <a:latin typeface="Consolas"/>
              </a:rPr>
              <a:t>[index].Zoo = </a:t>
            </a:r>
            <a:r>
              <a:rPr lang="en-US" sz="1400" b="1" dirty="0">
                <a:solidFill>
                  <a:srgbClr val="0000FF"/>
                </a:solidFill>
                <a:latin typeface="Consolas"/>
              </a:rPr>
              <a:t>null</a:t>
            </a:r>
            <a:r>
              <a:rPr lang="en-US" sz="1400" b="1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ru-RU" sz="1400" b="1" dirty="0" smtClean="0">
                <a:solidFill>
                  <a:srgbClr val="0000FF"/>
                </a:solidFill>
                <a:latin typeface="Consolas"/>
              </a:rPr>
              <a:t>        </a:t>
            </a:r>
            <a:r>
              <a:rPr lang="en-US" sz="1400" b="1" dirty="0" err="1" smtClean="0">
                <a:solidFill>
                  <a:srgbClr val="0000FF"/>
                </a:solidFill>
                <a:latin typeface="Consolas"/>
              </a:rPr>
              <a:t>base</a:t>
            </a:r>
            <a:r>
              <a:rPr lang="en-US" sz="1400" b="1" dirty="0" err="1" smtClean="0">
                <a:solidFill>
                  <a:srgbClr val="000000"/>
                </a:solidFill>
                <a:latin typeface="Consolas"/>
              </a:rPr>
              <a:t>.RemoveItem</a:t>
            </a:r>
            <a:r>
              <a:rPr lang="en-US" sz="1400" b="1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400" b="1" dirty="0">
                <a:solidFill>
                  <a:srgbClr val="000000"/>
                </a:solidFill>
                <a:latin typeface="Consolas"/>
              </a:rPr>
              <a:t>(index);</a:t>
            </a:r>
          </a:p>
          <a:p>
            <a:r>
              <a:rPr lang="ru-RU" sz="1400" b="1" dirty="0" smtClean="0">
                <a:solidFill>
                  <a:srgbClr val="000000"/>
                </a:solidFill>
                <a:latin typeface="Consolas"/>
              </a:rPr>
              <a:t>    }</a:t>
            </a:r>
            <a:endParaRPr lang="ru-RU" sz="1400" b="1" dirty="0">
              <a:solidFill>
                <a:srgbClr val="000000"/>
              </a:solidFill>
              <a:latin typeface="Consolas"/>
            </a:endParaRPr>
          </a:p>
          <a:p>
            <a:r>
              <a:rPr lang="ru-RU" sz="1400" b="1" dirty="0" smtClean="0">
                <a:solidFill>
                  <a:srgbClr val="0000FF"/>
                </a:solidFill>
                <a:latin typeface="Consolas"/>
              </a:rPr>
              <a:t>    </a:t>
            </a:r>
            <a:r>
              <a:rPr lang="en-US" sz="1400" b="1" dirty="0" smtClean="0">
                <a:solidFill>
                  <a:srgbClr val="0000FF"/>
                </a:solidFill>
                <a:latin typeface="Consolas"/>
              </a:rPr>
              <a:t>protected</a:t>
            </a:r>
            <a:r>
              <a:rPr lang="en-US" sz="1400" b="1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400" b="1" dirty="0">
                <a:solidFill>
                  <a:srgbClr val="0000FF"/>
                </a:solidFill>
                <a:latin typeface="Consolas"/>
              </a:rPr>
              <a:t>override</a:t>
            </a:r>
            <a:r>
              <a:rPr lang="en-US" sz="14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400" b="1" dirty="0">
                <a:solidFill>
                  <a:srgbClr val="0000FF"/>
                </a:solidFill>
                <a:latin typeface="Consolas"/>
              </a:rPr>
              <a:t>void</a:t>
            </a:r>
            <a:r>
              <a:rPr lang="en-US" sz="14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400" b="1" dirty="0" err="1">
                <a:solidFill>
                  <a:srgbClr val="000000"/>
                </a:solidFill>
                <a:latin typeface="Consolas"/>
              </a:rPr>
              <a:t>ClearItems</a:t>
            </a:r>
            <a:r>
              <a:rPr lang="en-US" sz="1400" b="1" dirty="0">
                <a:solidFill>
                  <a:srgbClr val="000000"/>
                </a:solidFill>
                <a:latin typeface="Consolas"/>
              </a:rPr>
              <a:t>()</a:t>
            </a:r>
          </a:p>
          <a:p>
            <a:r>
              <a:rPr lang="ru-RU" sz="1400" b="1" dirty="0" smtClean="0">
                <a:solidFill>
                  <a:srgbClr val="000000"/>
                </a:solidFill>
                <a:latin typeface="Consolas"/>
              </a:rPr>
              <a:t>    {</a:t>
            </a:r>
            <a:endParaRPr lang="ru-RU" sz="1400" b="1" dirty="0">
              <a:solidFill>
                <a:srgbClr val="000000"/>
              </a:solidFill>
              <a:latin typeface="Consolas"/>
            </a:endParaRPr>
          </a:p>
          <a:p>
            <a:r>
              <a:rPr lang="ru-RU" sz="1400" b="1" dirty="0" smtClean="0">
                <a:solidFill>
                  <a:srgbClr val="0000FF"/>
                </a:solidFill>
                <a:latin typeface="Consolas"/>
              </a:rPr>
              <a:t>        </a:t>
            </a:r>
            <a:r>
              <a:rPr lang="en-US" sz="1400" b="1" dirty="0" err="1" smtClean="0">
                <a:solidFill>
                  <a:srgbClr val="0000FF"/>
                </a:solidFill>
                <a:latin typeface="Consolas"/>
              </a:rPr>
              <a:t>foreach</a:t>
            </a:r>
            <a:r>
              <a:rPr lang="en-US" sz="1400" b="1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400" b="1" dirty="0">
                <a:solidFill>
                  <a:srgbClr val="000000"/>
                </a:solidFill>
                <a:latin typeface="Consolas"/>
              </a:rPr>
              <a:t>(Animal a </a:t>
            </a:r>
            <a:r>
              <a:rPr lang="en-US" sz="1400" b="1" dirty="0">
                <a:solidFill>
                  <a:srgbClr val="0000FF"/>
                </a:solidFill>
                <a:latin typeface="Consolas"/>
              </a:rPr>
              <a:t>in</a:t>
            </a:r>
            <a:r>
              <a:rPr lang="en-US" sz="14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400" b="1" dirty="0">
                <a:solidFill>
                  <a:srgbClr val="0000FF"/>
                </a:solidFill>
                <a:latin typeface="Consolas"/>
              </a:rPr>
              <a:t>this</a:t>
            </a:r>
            <a:r>
              <a:rPr lang="en-US" sz="1400" b="1" dirty="0">
                <a:solidFill>
                  <a:srgbClr val="000000"/>
                </a:solidFill>
                <a:latin typeface="Consolas"/>
              </a:rPr>
              <a:t>) </a:t>
            </a:r>
            <a:r>
              <a:rPr lang="en-US" sz="1400" b="1" dirty="0" err="1">
                <a:solidFill>
                  <a:srgbClr val="000000"/>
                </a:solidFill>
                <a:latin typeface="Consolas"/>
              </a:rPr>
              <a:t>a.Zoo</a:t>
            </a:r>
            <a:r>
              <a:rPr lang="en-US" sz="1400" b="1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sz="1400" b="1" dirty="0">
                <a:solidFill>
                  <a:srgbClr val="0000FF"/>
                </a:solidFill>
                <a:latin typeface="Consolas"/>
              </a:rPr>
              <a:t>null</a:t>
            </a:r>
            <a:r>
              <a:rPr lang="en-US" sz="1400" b="1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ru-RU" sz="1400" b="1" dirty="0" smtClean="0">
                <a:solidFill>
                  <a:srgbClr val="0000FF"/>
                </a:solidFill>
                <a:latin typeface="Consolas"/>
              </a:rPr>
              <a:t>        </a:t>
            </a:r>
            <a:r>
              <a:rPr lang="en-US" sz="1400" b="1" dirty="0" err="1" smtClean="0">
                <a:solidFill>
                  <a:srgbClr val="0000FF"/>
                </a:solidFill>
                <a:latin typeface="Consolas"/>
              </a:rPr>
              <a:t>base</a:t>
            </a:r>
            <a:r>
              <a:rPr lang="en-US" sz="1400" b="1" dirty="0" err="1" smtClean="0">
                <a:solidFill>
                  <a:srgbClr val="000000"/>
                </a:solidFill>
                <a:latin typeface="Consolas"/>
              </a:rPr>
              <a:t>.ClearItems</a:t>
            </a:r>
            <a:r>
              <a:rPr lang="en-US" sz="1400" b="1" dirty="0">
                <a:solidFill>
                  <a:srgbClr val="000000"/>
                </a:solidFill>
                <a:latin typeface="Consolas"/>
              </a:rPr>
              <a:t>();</a:t>
            </a:r>
          </a:p>
          <a:p>
            <a:r>
              <a:rPr lang="ru-RU" sz="1400" b="1" dirty="0" smtClean="0">
                <a:solidFill>
                  <a:srgbClr val="000000"/>
                </a:solidFill>
                <a:latin typeface="Consolas"/>
              </a:rPr>
              <a:t>    }</a:t>
            </a:r>
          </a:p>
          <a:p>
            <a:pPr lvl="0"/>
            <a:r>
              <a:rPr lang="ru-RU" sz="1400" dirty="0" smtClean="0">
                <a:solidFill>
                  <a:srgbClr val="000000"/>
                </a:solidFill>
                <a:latin typeface="Consolas"/>
              </a:rPr>
              <a:t>}</a:t>
            </a:r>
            <a:endParaRPr lang="ru-RU" sz="14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6357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Определение эквивалентности и порядка</a:t>
            </a:r>
            <a:endParaRPr lang="ru-RU" dirty="0"/>
          </a:p>
        </p:txBody>
      </p:sp>
      <p:sp>
        <p:nvSpPr>
          <p:cNvPr id="4" name="Скругленный прямоугольник 3"/>
          <p:cNvSpPr/>
          <p:nvPr/>
        </p:nvSpPr>
        <p:spPr bwMode="auto">
          <a:xfrm>
            <a:off x="335280" y="762000"/>
            <a:ext cx="9471660" cy="1371600"/>
          </a:xfrm>
          <a:prstGeom prst="round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ru-RU" dirty="0" smtClean="0"/>
              <a:t>Стандартные протоколы для определения эквивалентности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ru-RU" dirty="0" smtClean="0"/>
              <a:t>операции </a:t>
            </a:r>
            <a:r>
              <a:rPr lang="en-US" dirty="0" smtClean="0"/>
              <a:t>==</a:t>
            </a:r>
            <a:r>
              <a:rPr lang="ru-RU" dirty="0" smtClean="0"/>
              <a:t> и </a:t>
            </a:r>
            <a:r>
              <a:rPr lang="en-US" dirty="0" smtClean="0"/>
              <a:t>!= </a:t>
            </a: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r>
              <a:rPr lang="ru-RU" dirty="0" smtClean="0"/>
              <a:t>виртуальный метод </a:t>
            </a:r>
            <a:r>
              <a:rPr lang="en-US" dirty="0"/>
              <a:t>Equals </a:t>
            </a:r>
            <a:r>
              <a:rPr lang="ru-RU" dirty="0" smtClean="0"/>
              <a:t>типа </a:t>
            </a:r>
            <a:r>
              <a:rPr lang="en-US" dirty="0" smtClean="0"/>
              <a:t>object</a:t>
            </a: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r>
              <a:rPr lang="ru-RU" dirty="0" smtClean="0"/>
              <a:t>интерфейс </a:t>
            </a:r>
            <a:r>
              <a:rPr lang="en-US" dirty="0" err="1" smtClean="0"/>
              <a:t>IEquatable</a:t>
            </a:r>
            <a:r>
              <a:rPr lang="en-US" dirty="0" smtClean="0"/>
              <a:t>&lt;T&gt;</a:t>
            </a:r>
            <a:endParaRPr lang="ru-RU" dirty="0" err="1" smtClean="0"/>
          </a:p>
        </p:txBody>
      </p:sp>
      <p:sp>
        <p:nvSpPr>
          <p:cNvPr id="5" name="Скругленный прямоугольник 4"/>
          <p:cNvSpPr/>
          <p:nvPr/>
        </p:nvSpPr>
        <p:spPr bwMode="auto">
          <a:xfrm>
            <a:off x="335280" y="2362200"/>
            <a:ext cx="9471660" cy="1371600"/>
          </a:xfrm>
          <a:prstGeom prst="round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ru-RU" dirty="0" smtClean="0"/>
              <a:t>Стандартные протоколы </a:t>
            </a:r>
            <a:r>
              <a:rPr lang="ru-RU" dirty="0"/>
              <a:t>для определения </a:t>
            </a:r>
            <a:r>
              <a:rPr lang="ru-RU" dirty="0" smtClean="0"/>
              <a:t>порядка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ru-RU" dirty="0" smtClean="0"/>
              <a:t>операции </a:t>
            </a:r>
            <a:r>
              <a:rPr lang="en-US" dirty="0" smtClean="0"/>
              <a:t>&lt; </a:t>
            </a:r>
            <a:r>
              <a:rPr lang="ru-RU" dirty="0" smtClean="0"/>
              <a:t>и</a:t>
            </a:r>
            <a:r>
              <a:rPr lang="en-US" dirty="0" smtClean="0"/>
              <a:t> &gt;</a:t>
            </a: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r>
              <a:rPr lang="ru-RU" dirty="0" smtClean="0"/>
              <a:t>интерфейс </a:t>
            </a:r>
            <a:r>
              <a:rPr lang="en-US" dirty="0" err="1" smtClean="0"/>
              <a:t>IComparable</a:t>
            </a:r>
            <a:r>
              <a:rPr lang="en-US" dirty="0" smtClean="0"/>
              <a:t> </a:t>
            </a:r>
            <a:r>
              <a:rPr lang="ru-RU" dirty="0" smtClean="0"/>
              <a:t>и </a:t>
            </a:r>
            <a:r>
              <a:rPr lang="en-US" dirty="0" err="1" smtClean="0"/>
              <a:t>IComparable</a:t>
            </a:r>
            <a:r>
              <a:rPr lang="en-US" dirty="0" smtClean="0"/>
              <a:t>&lt;T&gt;</a:t>
            </a:r>
            <a:endParaRPr lang="ru-RU" dirty="0" err="1" smtClean="0"/>
          </a:p>
        </p:txBody>
      </p:sp>
      <p:sp>
        <p:nvSpPr>
          <p:cNvPr id="6" name="Скругленный прямоугольник 5"/>
          <p:cNvSpPr/>
          <p:nvPr/>
        </p:nvSpPr>
        <p:spPr bwMode="auto">
          <a:xfrm>
            <a:off x="335280" y="4038600"/>
            <a:ext cx="9471660" cy="838200"/>
          </a:xfrm>
          <a:prstGeom prst="round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ru-RU" dirty="0" smtClean="0"/>
              <a:t>Стандартная реализация сравнения эквивалентности и порядка отображает то, что является наиболее естественным для типа</a:t>
            </a:r>
          </a:p>
        </p:txBody>
      </p:sp>
    </p:spTree>
    <p:extLst>
      <p:ext uri="{BB962C8B-B14F-4D97-AF65-F5344CB8AC3E}">
        <p14:creationId xmlns:p14="http://schemas.microsoft.com/office/powerpoint/2010/main" val="4240543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Определение эквивалентности и порядка</a:t>
            </a:r>
            <a:endParaRPr lang="ru-RU" dirty="0"/>
          </a:p>
        </p:txBody>
      </p:sp>
      <p:sp>
        <p:nvSpPr>
          <p:cNvPr id="4" name="Скругленный прямоугольник 3"/>
          <p:cNvSpPr/>
          <p:nvPr/>
        </p:nvSpPr>
        <p:spPr bwMode="auto">
          <a:xfrm>
            <a:off x="335280" y="762000"/>
            <a:ext cx="9471660" cy="1828800"/>
          </a:xfrm>
          <a:prstGeom prst="round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ru-RU" b="1" dirty="0" smtClean="0"/>
              <a:t>Подключаемые протоколы </a:t>
            </a:r>
          </a:p>
          <a:p>
            <a:pPr marL="285750" indent="-285750" algn="just">
              <a:buFont typeface="Arial" pitchFamily="34" charset="0"/>
              <a:buChar char="•"/>
            </a:pPr>
            <a:r>
              <a:rPr lang="ru-RU" dirty="0" smtClean="0"/>
              <a:t>позволяют  подключаться на альтернативное поведение эквивалентности и порядка</a:t>
            </a:r>
          </a:p>
          <a:p>
            <a:pPr marL="285750" indent="-285750" algn="just">
              <a:buFont typeface="Arial" pitchFamily="34" charset="0"/>
              <a:buChar char="•"/>
            </a:pPr>
            <a:r>
              <a:rPr lang="ru-RU" dirty="0" smtClean="0"/>
              <a:t>позволяют использовать словарь или отсортированную коллекцию с типом ключа, не обладающим внутренней возможностью эквивалентности или сравнения</a:t>
            </a:r>
          </a:p>
        </p:txBody>
      </p:sp>
      <p:sp>
        <p:nvSpPr>
          <p:cNvPr id="6" name="Скругленный прямоугольник 5"/>
          <p:cNvSpPr/>
          <p:nvPr/>
        </p:nvSpPr>
        <p:spPr bwMode="auto">
          <a:xfrm>
            <a:off x="419100" y="2819400"/>
            <a:ext cx="9471660" cy="2286000"/>
          </a:xfrm>
          <a:prstGeom prst="round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b="1" dirty="0" err="1"/>
              <a:t>IEqualityComparer</a:t>
            </a:r>
            <a:r>
              <a:rPr lang="en-US" b="1" dirty="0"/>
              <a:t> </a:t>
            </a:r>
            <a:r>
              <a:rPr lang="ru-RU" b="1" dirty="0" smtClean="0"/>
              <a:t>и </a:t>
            </a:r>
            <a:r>
              <a:rPr lang="en-US" b="1" dirty="0" err="1" smtClean="0"/>
              <a:t>IEqualityComparer</a:t>
            </a:r>
            <a:r>
              <a:rPr lang="en-US" b="1" dirty="0" smtClean="0"/>
              <a:t>&lt;T&gt;</a:t>
            </a:r>
            <a:r>
              <a:rPr lang="ru-RU" b="1" dirty="0" smtClean="0"/>
              <a:t> (</a:t>
            </a:r>
            <a:r>
              <a:rPr lang="en-US" b="1" dirty="0" err="1" smtClean="0"/>
              <a:t>EqualityComparer</a:t>
            </a:r>
            <a:r>
              <a:rPr lang="ru-RU" b="1" dirty="0" smtClean="0"/>
              <a:t>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ru-RU" dirty="0" smtClean="0"/>
              <a:t>Выполняют подключаемое сравнение эквивалентности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ru-RU" dirty="0" smtClean="0"/>
              <a:t>Распознаются </a:t>
            </a:r>
            <a:r>
              <a:rPr lang="en-US" dirty="0" err="1"/>
              <a:t>Hashtable</a:t>
            </a:r>
            <a:r>
              <a:rPr lang="en-US" dirty="0"/>
              <a:t> and </a:t>
            </a:r>
            <a:r>
              <a:rPr lang="en-US" dirty="0" smtClean="0"/>
              <a:t>Dictionary</a:t>
            </a:r>
          </a:p>
          <a:p>
            <a:endParaRPr lang="ru-RU" b="1" dirty="0" smtClean="0"/>
          </a:p>
          <a:p>
            <a:r>
              <a:rPr lang="en-US" b="1" dirty="0" err="1" smtClean="0"/>
              <a:t>IComparer</a:t>
            </a:r>
            <a:r>
              <a:rPr lang="en-US" b="1" dirty="0" smtClean="0"/>
              <a:t> </a:t>
            </a:r>
            <a:r>
              <a:rPr lang="ru-RU" b="1" dirty="0" smtClean="0"/>
              <a:t>и </a:t>
            </a:r>
            <a:r>
              <a:rPr lang="en-US" b="1" dirty="0" err="1" smtClean="0"/>
              <a:t>IComparer</a:t>
            </a:r>
            <a:r>
              <a:rPr lang="en-US" b="1" dirty="0" smtClean="0"/>
              <a:t>&lt;T&gt;(Comparer)</a:t>
            </a:r>
            <a:endParaRPr lang="ru-RU" b="1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ru-RU" dirty="0" smtClean="0"/>
              <a:t>выполняют </a:t>
            </a:r>
            <a:r>
              <a:rPr lang="ru-RU" dirty="0"/>
              <a:t>подключаемое сравнение </a:t>
            </a:r>
            <a:r>
              <a:rPr lang="ru-RU" dirty="0" smtClean="0"/>
              <a:t>порядка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ru-RU" dirty="0" smtClean="0"/>
              <a:t>распознаются отсортированными словарями и коллекциями и </a:t>
            </a:r>
            <a:r>
              <a:rPr lang="en-US" dirty="0" err="1" smtClean="0"/>
              <a:t>Array.Sort</a:t>
            </a:r>
            <a:endParaRPr lang="ru-RU" dirty="0"/>
          </a:p>
        </p:txBody>
      </p:sp>
      <p:sp>
        <p:nvSpPr>
          <p:cNvPr id="7" name="Скругленный прямоугольник 6"/>
          <p:cNvSpPr/>
          <p:nvPr/>
        </p:nvSpPr>
        <p:spPr bwMode="auto">
          <a:xfrm>
            <a:off x="390327" y="5334000"/>
            <a:ext cx="9471660" cy="990600"/>
          </a:xfrm>
          <a:prstGeom prst="round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b="1" dirty="0" err="1" smtClean="0"/>
              <a:t>IStructuralEquatable</a:t>
            </a:r>
            <a:r>
              <a:rPr lang="en-US" b="1" dirty="0" smtClean="0"/>
              <a:t> </a:t>
            </a:r>
            <a:r>
              <a:rPr lang="ru-RU" b="1" dirty="0" smtClean="0"/>
              <a:t>и </a:t>
            </a:r>
            <a:r>
              <a:rPr lang="en-US" b="1" dirty="0" err="1" smtClean="0"/>
              <a:t>IStructuralComparable</a:t>
            </a:r>
            <a:r>
              <a:rPr lang="en-US" b="1" dirty="0" smtClean="0"/>
              <a:t> </a:t>
            </a:r>
            <a:endParaRPr lang="ru-RU" b="1" dirty="0" smtClean="0"/>
          </a:p>
          <a:p>
            <a:r>
              <a:rPr lang="ru-RU" dirty="0" smtClean="0"/>
              <a:t>Выполняют структурное сравнение на классах и массивах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69499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IEqualityComparer</a:t>
            </a:r>
            <a:r>
              <a:rPr lang="en-US" dirty="0"/>
              <a:t> </a:t>
            </a:r>
            <a:r>
              <a:rPr lang="ru-RU" dirty="0"/>
              <a:t>и </a:t>
            </a:r>
            <a:r>
              <a:rPr lang="en-US" dirty="0" err="1"/>
              <a:t>IEqualityComparer</a:t>
            </a:r>
            <a:r>
              <a:rPr lang="en-US" dirty="0"/>
              <a:t>&lt;T&gt;</a:t>
            </a:r>
            <a:endParaRPr lang="ru-RU" dirty="0"/>
          </a:p>
        </p:txBody>
      </p:sp>
      <p:sp>
        <p:nvSpPr>
          <p:cNvPr id="4" name="Блок-схема: документ 3"/>
          <p:cNvSpPr/>
          <p:nvPr/>
        </p:nvSpPr>
        <p:spPr bwMode="auto">
          <a:xfrm>
            <a:off x="335280" y="762003"/>
            <a:ext cx="9471660" cy="3386919"/>
          </a:xfrm>
          <a:prstGeom prst="flowChartDocument">
            <a:avLst/>
          </a:prstGeom>
          <a:solidFill>
            <a:schemeClr val="bg1"/>
          </a:solidFill>
          <a:ln>
            <a:headEnd/>
            <a:tailEnd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sz="1600" dirty="0" smtClean="0">
                <a:latin typeface="Consolas" pitchFamily="49" charset="0"/>
                <a:cs typeface="Consolas" pitchFamily="49" charset="0"/>
              </a:rPr>
              <a:t>public 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interface </a:t>
            </a:r>
            <a:r>
              <a:rPr lang="en-US" sz="1600" dirty="0" err="1">
                <a:latin typeface="Consolas" pitchFamily="49" charset="0"/>
                <a:cs typeface="Consolas" pitchFamily="49" charset="0"/>
              </a:rPr>
              <a:t>IEqualityComparer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&lt;T&gt;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   </a:t>
            </a:r>
            <a:r>
              <a:rPr lang="fr-FR" sz="1600" dirty="0" smtClean="0">
                <a:latin typeface="Consolas" pitchFamily="49" charset="0"/>
                <a:cs typeface="Consolas" pitchFamily="49" charset="0"/>
              </a:rPr>
              <a:t>bool </a:t>
            </a:r>
            <a:r>
              <a:rPr lang="fr-FR" sz="1600" dirty="0">
                <a:latin typeface="Consolas" pitchFamily="49" charset="0"/>
                <a:cs typeface="Consolas" pitchFamily="49" charset="0"/>
              </a:rPr>
              <a:t>Equals (T x, T y</a:t>
            </a:r>
            <a:r>
              <a:rPr lang="fr-FR" sz="1600" dirty="0" smtClean="0">
                <a:latin typeface="Consolas" pitchFamily="49" charset="0"/>
                <a:cs typeface="Consolas" pitchFamily="49" charset="0"/>
              </a:rPr>
              <a:t>);</a:t>
            </a: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//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является ли этот ключ таким же как и другой</a:t>
            </a:r>
            <a:endParaRPr lang="fr-FR" sz="1600" dirty="0">
              <a:latin typeface="Consolas" pitchFamily="49" charset="0"/>
              <a:cs typeface="Consolas" pitchFamily="49" charset="0"/>
            </a:endParaRP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600" dirty="0" err="1" smtClean="0">
                <a:latin typeface="Consolas" pitchFamily="49" charset="0"/>
                <a:cs typeface="Consolas" pitchFamily="49" charset="0"/>
              </a:rPr>
              <a:t>int</a:t>
            </a: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600" dirty="0" err="1">
                <a:latin typeface="Consolas" pitchFamily="49" charset="0"/>
                <a:cs typeface="Consolas" pitchFamily="49" charset="0"/>
              </a:rPr>
              <a:t>GetHashCode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 (T </a:t>
            </a:r>
            <a:r>
              <a:rPr lang="en-US" sz="1600" dirty="0" err="1">
                <a:latin typeface="Consolas" pitchFamily="49" charset="0"/>
                <a:cs typeface="Consolas" pitchFamily="49" charset="0"/>
              </a:rPr>
              <a:t>obj</a:t>
            </a: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);//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какой целочисленный код у этого ключа</a:t>
            </a:r>
            <a:endParaRPr lang="en-US" sz="1600" dirty="0">
              <a:latin typeface="Consolas" pitchFamily="49" charset="0"/>
              <a:cs typeface="Consolas" pitchFamily="49" charset="0"/>
            </a:endParaRP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}</a:t>
            </a:r>
          </a:p>
          <a:p>
            <a:endParaRPr lang="ru-RU" sz="1600" dirty="0">
              <a:latin typeface="Consolas" pitchFamily="49" charset="0"/>
              <a:cs typeface="Consolas" pitchFamily="49" charset="0"/>
            </a:endParaRPr>
          </a:p>
          <a:p>
            <a:r>
              <a:rPr lang="en-US" sz="1600" dirty="0">
                <a:latin typeface="Consolas" pitchFamily="49" charset="0"/>
                <a:cs typeface="Consolas" pitchFamily="49" charset="0"/>
              </a:rPr>
              <a:t>public interface </a:t>
            </a:r>
            <a:r>
              <a:rPr lang="en-US" sz="1600" dirty="0" err="1">
                <a:latin typeface="Consolas" pitchFamily="49" charset="0"/>
                <a:cs typeface="Consolas" pitchFamily="49" charset="0"/>
              </a:rPr>
              <a:t>IEqualityComparer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 // </a:t>
            </a:r>
            <a:r>
              <a:rPr lang="en-US" sz="1600" dirty="0" err="1">
                <a:latin typeface="Consolas" pitchFamily="49" charset="0"/>
                <a:cs typeface="Consolas" pitchFamily="49" charset="0"/>
              </a:rPr>
              <a:t>Nongeneric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 version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600" dirty="0" err="1" smtClean="0">
                <a:latin typeface="Consolas" pitchFamily="49" charset="0"/>
                <a:cs typeface="Consolas" pitchFamily="49" charset="0"/>
              </a:rPr>
              <a:t>bool</a:t>
            </a: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Equals (object x, object y);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600" dirty="0" err="1" smtClean="0">
                <a:latin typeface="Consolas" pitchFamily="49" charset="0"/>
                <a:cs typeface="Consolas" pitchFamily="49" charset="0"/>
              </a:rPr>
              <a:t>int</a:t>
            </a: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600" dirty="0" err="1">
                <a:latin typeface="Consolas" pitchFamily="49" charset="0"/>
                <a:cs typeface="Consolas" pitchFamily="49" charset="0"/>
              </a:rPr>
              <a:t>GetHashCode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 (object </a:t>
            </a:r>
            <a:r>
              <a:rPr lang="en-US" sz="1600" dirty="0" err="1">
                <a:latin typeface="Consolas" pitchFamily="49" charset="0"/>
                <a:cs typeface="Consolas" pitchFamily="49" charset="0"/>
              </a:rPr>
              <a:t>obj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);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}</a:t>
            </a:r>
            <a:endParaRPr lang="ru-RU" sz="1600" dirty="0" smtClean="0"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3369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IEqualityComparer</a:t>
            </a:r>
            <a:r>
              <a:rPr lang="en-US" dirty="0"/>
              <a:t> </a:t>
            </a:r>
            <a:r>
              <a:rPr lang="ru-RU" dirty="0"/>
              <a:t>и </a:t>
            </a:r>
            <a:r>
              <a:rPr lang="en-US" dirty="0" err="1"/>
              <a:t>IEqualityComparer</a:t>
            </a:r>
            <a:r>
              <a:rPr lang="en-US" dirty="0"/>
              <a:t>&lt;T&gt;</a:t>
            </a:r>
            <a:endParaRPr lang="ru-RU" dirty="0"/>
          </a:p>
        </p:txBody>
      </p:sp>
      <p:sp>
        <p:nvSpPr>
          <p:cNvPr id="4" name="Блок-схема: документ 3"/>
          <p:cNvSpPr/>
          <p:nvPr/>
        </p:nvSpPr>
        <p:spPr bwMode="auto">
          <a:xfrm>
            <a:off x="335280" y="783612"/>
            <a:ext cx="9471660" cy="3712191"/>
          </a:xfrm>
          <a:prstGeom prst="flowChartDocument">
            <a:avLst/>
          </a:prstGeom>
          <a:solidFill>
            <a:schemeClr val="bg1"/>
          </a:solidFill>
          <a:ln>
            <a:headEnd/>
            <a:tailEnd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dirty="0">
                <a:latin typeface="Consolas" pitchFamily="49" charset="0"/>
                <a:cs typeface="Consolas" pitchFamily="49" charset="0"/>
              </a:rPr>
              <a:t>public abstract class </a:t>
            </a:r>
            <a:r>
              <a:rPr lang="en-US" dirty="0" err="1">
                <a:latin typeface="Consolas" pitchFamily="49" charset="0"/>
                <a:cs typeface="Consolas" pitchFamily="49" charset="0"/>
              </a:rPr>
              <a:t>EqualityComparer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&lt;T&gt; : </a:t>
            </a:r>
            <a:r>
              <a:rPr lang="en-US" dirty="0" err="1">
                <a:latin typeface="Consolas" pitchFamily="49" charset="0"/>
                <a:cs typeface="Consolas" pitchFamily="49" charset="0"/>
              </a:rPr>
              <a:t>IEqualityComparer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,</a:t>
            </a:r>
          </a:p>
          <a:p>
            <a:r>
              <a:rPr lang="ru-RU" dirty="0" smtClean="0">
                <a:latin typeface="Consolas" pitchFamily="49" charset="0"/>
                <a:cs typeface="Consolas" pitchFamily="49" charset="0"/>
              </a:rPr>
              <a:t>                                            </a:t>
            </a:r>
            <a:r>
              <a:rPr lang="en-US" dirty="0" err="1" smtClean="0">
                <a:latin typeface="Consolas" pitchFamily="49" charset="0"/>
                <a:cs typeface="Consolas" pitchFamily="49" charset="0"/>
              </a:rPr>
              <a:t>IEqualityComparer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&lt;T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&gt;</a:t>
            </a:r>
          </a:p>
          <a:p>
            <a:r>
              <a:rPr lang="en-US" dirty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ru-RU" dirty="0" smtClean="0">
                <a:latin typeface="Consolas" pitchFamily="49" charset="0"/>
                <a:cs typeface="Consolas" pitchFamily="49" charset="0"/>
              </a:rPr>
              <a:t>    </a:t>
            </a:r>
            <a:r>
              <a:rPr lang="en-US" b="1" dirty="0" smtClean="0">
                <a:latin typeface="Consolas" pitchFamily="49" charset="0"/>
                <a:cs typeface="Consolas" pitchFamily="49" charset="0"/>
              </a:rPr>
              <a:t>public </a:t>
            </a:r>
            <a:r>
              <a:rPr lang="en-US" b="1" dirty="0">
                <a:latin typeface="Consolas" pitchFamily="49" charset="0"/>
                <a:cs typeface="Consolas" pitchFamily="49" charset="0"/>
              </a:rPr>
              <a:t>abstract </a:t>
            </a:r>
            <a:r>
              <a:rPr lang="en-US" b="1" dirty="0" err="1">
                <a:latin typeface="Consolas" pitchFamily="49" charset="0"/>
                <a:cs typeface="Consolas" pitchFamily="49" charset="0"/>
              </a:rPr>
              <a:t>bool</a:t>
            </a:r>
            <a:r>
              <a:rPr lang="en-US" b="1" dirty="0">
                <a:latin typeface="Consolas" pitchFamily="49" charset="0"/>
                <a:cs typeface="Consolas" pitchFamily="49" charset="0"/>
              </a:rPr>
              <a:t> Equals (T x, T y);</a:t>
            </a:r>
          </a:p>
          <a:p>
            <a:r>
              <a:rPr lang="ru-RU" b="1" dirty="0" smtClean="0">
                <a:latin typeface="Consolas" pitchFamily="49" charset="0"/>
                <a:cs typeface="Consolas" pitchFamily="49" charset="0"/>
              </a:rPr>
              <a:t>    </a:t>
            </a:r>
            <a:r>
              <a:rPr lang="en-US" b="1" dirty="0" smtClean="0">
                <a:latin typeface="Consolas" pitchFamily="49" charset="0"/>
                <a:cs typeface="Consolas" pitchFamily="49" charset="0"/>
              </a:rPr>
              <a:t>public </a:t>
            </a:r>
            <a:r>
              <a:rPr lang="en-US" b="1" dirty="0">
                <a:latin typeface="Consolas" pitchFamily="49" charset="0"/>
                <a:cs typeface="Consolas" pitchFamily="49" charset="0"/>
              </a:rPr>
              <a:t>abstract </a:t>
            </a:r>
            <a:r>
              <a:rPr lang="en-US" b="1" dirty="0" err="1">
                <a:latin typeface="Consolas" pitchFamily="49" charset="0"/>
                <a:cs typeface="Consolas" pitchFamily="49" charset="0"/>
              </a:rPr>
              <a:t>int</a:t>
            </a:r>
            <a:r>
              <a:rPr lang="en-US" b="1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b="1" dirty="0" err="1">
                <a:latin typeface="Consolas" pitchFamily="49" charset="0"/>
                <a:cs typeface="Consolas" pitchFamily="49" charset="0"/>
              </a:rPr>
              <a:t>GetHashCode</a:t>
            </a:r>
            <a:r>
              <a:rPr lang="en-US" b="1" dirty="0">
                <a:latin typeface="Consolas" pitchFamily="49" charset="0"/>
                <a:cs typeface="Consolas" pitchFamily="49" charset="0"/>
              </a:rPr>
              <a:t> (T </a:t>
            </a:r>
            <a:r>
              <a:rPr lang="en-US" b="1" dirty="0" err="1">
                <a:latin typeface="Consolas" pitchFamily="49" charset="0"/>
                <a:cs typeface="Consolas" pitchFamily="49" charset="0"/>
              </a:rPr>
              <a:t>obj</a:t>
            </a:r>
            <a:r>
              <a:rPr lang="en-US" b="1" dirty="0">
                <a:latin typeface="Consolas" pitchFamily="49" charset="0"/>
                <a:cs typeface="Consolas" pitchFamily="49" charset="0"/>
              </a:rPr>
              <a:t>);</a:t>
            </a:r>
          </a:p>
          <a:p>
            <a:r>
              <a:rPr lang="ru-RU" dirty="0" smtClean="0">
                <a:latin typeface="Consolas" pitchFamily="49" charset="0"/>
                <a:cs typeface="Consolas" pitchFamily="49" charset="0"/>
              </a:rPr>
              <a:t>    </a:t>
            </a:r>
          </a:p>
          <a:p>
            <a:r>
              <a:rPr lang="ru-RU" dirty="0">
                <a:latin typeface="Consolas" pitchFamily="49" charset="0"/>
                <a:cs typeface="Consolas" pitchFamily="49" charset="0"/>
              </a:rPr>
              <a:t> </a:t>
            </a:r>
            <a:r>
              <a:rPr lang="ru-RU" dirty="0" smtClean="0">
                <a:latin typeface="Consolas" pitchFamily="49" charset="0"/>
                <a:cs typeface="Consolas" pitchFamily="49" charset="0"/>
              </a:rPr>
              <a:t>   </a:t>
            </a:r>
            <a:r>
              <a:rPr lang="en-US" dirty="0" err="1" smtClean="0">
                <a:latin typeface="Consolas" pitchFamily="49" charset="0"/>
                <a:cs typeface="Consolas" pitchFamily="49" charset="0"/>
              </a:rPr>
              <a:t>bool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dirty="0" err="1">
                <a:latin typeface="Consolas" pitchFamily="49" charset="0"/>
                <a:cs typeface="Consolas" pitchFamily="49" charset="0"/>
              </a:rPr>
              <a:t>IEqualityComparer.Equals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 (object x, object y);</a:t>
            </a:r>
          </a:p>
          <a:p>
            <a:r>
              <a:rPr lang="ru-RU" dirty="0" smtClean="0">
                <a:latin typeface="Consolas" pitchFamily="49" charset="0"/>
                <a:cs typeface="Consolas" pitchFamily="49" charset="0"/>
              </a:rPr>
              <a:t>    </a:t>
            </a:r>
            <a:r>
              <a:rPr lang="en-US" dirty="0" err="1" smtClean="0">
                <a:latin typeface="Consolas" pitchFamily="49" charset="0"/>
                <a:cs typeface="Consolas" pitchFamily="49" charset="0"/>
              </a:rPr>
              <a:t>int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dirty="0" err="1">
                <a:latin typeface="Consolas" pitchFamily="49" charset="0"/>
                <a:cs typeface="Consolas" pitchFamily="49" charset="0"/>
              </a:rPr>
              <a:t>IEqualityComparer.GetHashCode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 (object </a:t>
            </a:r>
            <a:r>
              <a:rPr lang="en-US" dirty="0" err="1">
                <a:latin typeface="Consolas" pitchFamily="49" charset="0"/>
                <a:cs typeface="Consolas" pitchFamily="49" charset="0"/>
              </a:rPr>
              <a:t>obj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);</a:t>
            </a:r>
          </a:p>
          <a:p>
            <a:r>
              <a:rPr lang="ru-RU" dirty="0" smtClean="0">
                <a:latin typeface="Consolas" pitchFamily="49" charset="0"/>
                <a:cs typeface="Consolas" pitchFamily="49" charset="0"/>
              </a:rPr>
              <a:t>   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public 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static </a:t>
            </a:r>
            <a:r>
              <a:rPr lang="en-US" dirty="0" err="1">
                <a:latin typeface="Consolas" pitchFamily="49" charset="0"/>
                <a:cs typeface="Consolas" pitchFamily="49" charset="0"/>
              </a:rPr>
              <a:t>EqualityComparer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&lt;T&gt; </a:t>
            </a:r>
            <a:r>
              <a:rPr lang="en-US" b="1" dirty="0">
                <a:latin typeface="Consolas" pitchFamily="49" charset="0"/>
                <a:cs typeface="Consolas" pitchFamily="49" charset="0"/>
              </a:rPr>
              <a:t>Default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 { get; }</a:t>
            </a:r>
          </a:p>
          <a:p>
            <a:r>
              <a:rPr lang="en-US" dirty="0" smtClean="0">
                <a:latin typeface="Consolas" pitchFamily="49" charset="0"/>
                <a:cs typeface="Consolas" pitchFamily="49" charset="0"/>
              </a:rPr>
              <a:t>}</a:t>
            </a:r>
            <a:r>
              <a:rPr lang="ru-RU" dirty="0" smtClean="0">
                <a:latin typeface="Consolas" pitchFamily="49" charset="0"/>
                <a:cs typeface="Consolas" pitchFamily="49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229276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IEqualityComparer</a:t>
            </a:r>
            <a:r>
              <a:rPr lang="en-US" dirty="0"/>
              <a:t> </a:t>
            </a:r>
            <a:r>
              <a:rPr lang="ru-RU" dirty="0"/>
              <a:t>и </a:t>
            </a:r>
            <a:r>
              <a:rPr lang="en-US" dirty="0" err="1"/>
              <a:t>IEqualityComparer</a:t>
            </a:r>
            <a:r>
              <a:rPr lang="en-US" dirty="0"/>
              <a:t>&lt;T&gt;</a:t>
            </a:r>
            <a:endParaRPr lang="ru-RU" dirty="0"/>
          </a:p>
        </p:txBody>
      </p:sp>
      <p:sp>
        <p:nvSpPr>
          <p:cNvPr id="4" name="Блок-схема: документ 3"/>
          <p:cNvSpPr/>
          <p:nvPr/>
        </p:nvSpPr>
        <p:spPr bwMode="auto">
          <a:xfrm>
            <a:off x="335280" y="783612"/>
            <a:ext cx="9471660" cy="2797791"/>
          </a:xfrm>
          <a:prstGeom prst="flowChartDocument">
            <a:avLst/>
          </a:prstGeom>
          <a:solidFill>
            <a:schemeClr val="bg1"/>
          </a:solidFill>
          <a:ln>
            <a:headEnd/>
            <a:tailEnd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endParaRPr lang="ru-RU" sz="1600" dirty="0" smtClean="0">
              <a:latin typeface="Consolas" pitchFamily="49" charset="0"/>
              <a:cs typeface="Consolas" pitchFamily="49" charset="0"/>
            </a:endParaRPr>
          </a:p>
          <a:p>
            <a:r>
              <a:rPr lang="en-US" sz="1600" b="1" dirty="0" smtClean="0">
                <a:latin typeface="Consolas" pitchFamily="49" charset="0"/>
                <a:cs typeface="Consolas" pitchFamily="49" charset="0"/>
              </a:rPr>
              <a:t>public </a:t>
            </a:r>
            <a:r>
              <a:rPr lang="en-US" sz="1600" b="1" dirty="0">
                <a:latin typeface="Consolas" pitchFamily="49" charset="0"/>
                <a:cs typeface="Consolas" pitchFamily="49" charset="0"/>
              </a:rPr>
              <a:t>class Customer</a:t>
            </a:r>
          </a:p>
          <a:p>
            <a:r>
              <a:rPr lang="en-US" sz="1600" dirty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public 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string </a:t>
            </a:r>
            <a:r>
              <a:rPr lang="en-US" sz="1600" dirty="0" err="1">
                <a:latin typeface="Consolas" pitchFamily="49" charset="0"/>
                <a:cs typeface="Consolas" pitchFamily="49" charset="0"/>
              </a:rPr>
              <a:t>LastName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;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public 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string </a:t>
            </a:r>
            <a:r>
              <a:rPr lang="en-US" sz="1600" dirty="0" err="1">
                <a:latin typeface="Consolas" pitchFamily="49" charset="0"/>
                <a:cs typeface="Consolas" pitchFamily="49" charset="0"/>
              </a:rPr>
              <a:t>FirstName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;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public 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Customer (string last, string first)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{</a:t>
            </a:r>
            <a:endParaRPr lang="en-US" sz="1600" dirty="0">
              <a:latin typeface="Consolas" pitchFamily="49" charset="0"/>
              <a:cs typeface="Consolas" pitchFamily="49" charset="0"/>
            </a:endParaRP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1600" dirty="0" err="1" smtClean="0">
                <a:latin typeface="Consolas" pitchFamily="49" charset="0"/>
                <a:cs typeface="Consolas" pitchFamily="49" charset="0"/>
              </a:rPr>
              <a:t>LastName</a:t>
            </a: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 = 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last;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1600" dirty="0" err="1" smtClean="0">
                <a:latin typeface="Consolas" pitchFamily="49" charset="0"/>
                <a:cs typeface="Consolas" pitchFamily="49" charset="0"/>
              </a:rPr>
              <a:t>FirstName</a:t>
            </a: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= first;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}</a:t>
            </a:r>
            <a:endParaRPr lang="en-US" sz="1600" dirty="0">
              <a:latin typeface="Consolas" pitchFamily="49" charset="0"/>
              <a:cs typeface="Consolas" pitchFamily="49" charset="0"/>
            </a:endParaRPr>
          </a:p>
          <a:p>
            <a:r>
              <a:rPr lang="en-US" sz="1600" dirty="0">
                <a:latin typeface="Consolas" pitchFamily="49" charset="0"/>
                <a:cs typeface="Consolas" pitchFamily="49" charset="0"/>
              </a:rPr>
              <a:t>}</a:t>
            </a:r>
            <a:endParaRPr lang="ru-RU" sz="1600" dirty="0" smtClean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" name="Блок-схема: документ 4"/>
          <p:cNvSpPr/>
          <p:nvPr/>
        </p:nvSpPr>
        <p:spPr bwMode="auto">
          <a:xfrm>
            <a:off x="306507" y="3276600"/>
            <a:ext cx="9471660" cy="3048000"/>
          </a:xfrm>
          <a:prstGeom prst="flowChartDocument">
            <a:avLst/>
          </a:prstGeom>
          <a:solidFill>
            <a:schemeClr val="bg1"/>
          </a:solidFill>
          <a:ln>
            <a:headEnd/>
            <a:tailEnd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endParaRPr lang="ru-RU" sz="1600" dirty="0" smtClean="0">
              <a:latin typeface="Consolas" pitchFamily="49" charset="0"/>
              <a:cs typeface="Consolas" pitchFamily="49" charset="0"/>
            </a:endParaRPr>
          </a:p>
          <a:p>
            <a:r>
              <a:rPr lang="en-US" sz="1600" b="1" dirty="0" smtClean="0">
                <a:latin typeface="Consolas" pitchFamily="49" charset="0"/>
                <a:cs typeface="Consolas" pitchFamily="49" charset="0"/>
              </a:rPr>
              <a:t>public </a:t>
            </a:r>
            <a:r>
              <a:rPr lang="en-US" sz="1600" b="1" dirty="0">
                <a:latin typeface="Consolas" pitchFamily="49" charset="0"/>
                <a:cs typeface="Consolas" pitchFamily="49" charset="0"/>
              </a:rPr>
              <a:t>class </a:t>
            </a:r>
            <a:r>
              <a:rPr lang="en-US" sz="1600" b="1" dirty="0" err="1">
                <a:latin typeface="Consolas" pitchFamily="49" charset="0"/>
                <a:cs typeface="Consolas" pitchFamily="49" charset="0"/>
              </a:rPr>
              <a:t>LastFirstEqComparer</a:t>
            </a:r>
            <a:r>
              <a:rPr lang="en-US" sz="1600" b="1" dirty="0">
                <a:latin typeface="Consolas" pitchFamily="49" charset="0"/>
                <a:cs typeface="Consolas" pitchFamily="49" charset="0"/>
              </a:rPr>
              <a:t> : </a:t>
            </a:r>
            <a:r>
              <a:rPr lang="en-US" sz="1600" b="1" dirty="0" err="1">
                <a:latin typeface="Consolas" pitchFamily="49" charset="0"/>
                <a:cs typeface="Consolas" pitchFamily="49" charset="0"/>
              </a:rPr>
              <a:t>EqualityComparer</a:t>
            </a:r>
            <a:r>
              <a:rPr lang="en-US" sz="1600" b="1" dirty="0">
                <a:latin typeface="Consolas" pitchFamily="49" charset="0"/>
                <a:cs typeface="Consolas" pitchFamily="49" charset="0"/>
              </a:rPr>
              <a:t> &lt;Customer&gt;</a:t>
            </a:r>
          </a:p>
          <a:p>
            <a:r>
              <a:rPr lang="en-US" sz="1600" dirty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600" b="1" dirty="0" smtClean="0">
                <a:latin typeface="Consolas" pitchFamily="49" charset="0"/>
                <a:cs typeface="Consolas" pitchFamily="49" charset="0"/>
              </a:rPr>
              <a:t>public </a:t>
            </a:r>
            <a:r>
              <a:rPr lang="en-US" sz="1600" b="1" dirty="0">
                <a:latin typeface="Consolas" pitchFamily="49" charset="0"/>
                <a:cs typeface="Consolas" pitchFamily="49" charset="0"/>
              </a:rPr>
              <a:t>override </a:t>
            </a:r>
            <a:r>
              <a:rPr lang="en-US" sz="1600" b="1" dirty="0" err="1">
                <a:latin typeface="Consolas" pitchFamily="49" charset="0"/>
                <a:cs typeface="Consolas" pitchFamily="49" charset="0"/>
              </a:rPr>
              <a:t>bool</a:t>
            </a:r>
            <a:r>
              <a:rPr lang="en-US" sz="1600" b="1" dirty="0">
                <a:latin typeface="Consolas" pitchFamily="49" charset="0"/>
                <a:cs typeface="Consolas" pitchFamily="49" charset="0"/>
              </a:rPr>
              <a:t> Equals (Customer x, Customer y)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{</a:t>
            </a:r>
            <a:endParaRPr lang="en-US" sz="1600" dirty="0">
              <a:latin typeface="Consolas" pitchFamily="49" charset="0"/>
              <a:cs typeface="Consolas" pitchFamily="49" charset="0"/>
            </a:endParaRP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return </a:t>
            </a:r>
            <a:r>
              <a:rPr lang="en-US" sz="1600" dirty="0" err="1">
                <a:latin typeface="Consolas" pitchFamily="49" charset="0"/>
                <a:cs typeface="Consolas" pitchFamily="49" charset="0"/>
              </a:rPr>
              <a:t>x.LastName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 == </a:t>
            </a:r>
            <a:r>
              <a:rPr lang="en-US" sz="1600" dirty="0" err="1">
                <a:latin typeface="Consolas" pitchFamily="49" charset="0"/>
                <a:cs typeface="Consolas" pitchFamily="49" charset="0"/>
              </a:rPr>
              <a:t>y.LastName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 &amp;&amp; </a:t>
            </a:r>
            <a:r>
              <a:rPr lang="en-US" sz="1600" dirty="0" err="1">
                <a:latin typeface="Consolas" pitchFamily="49" charset="0"/>
                <a:cs typeface="Consolas" pitchFamily="49" charset="0"/>
              </a:rPr>
              <a:t>x.FirstName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 == </a:t>
            </a:r>
            <a:r>
              <a:rPr lang="en-US" sz="1600" dirty="0" err="1">
                <a:latin typeface="Consolas" pitchFamily="49" charset="0"/>
                <a:cs typeface="Consolas" pitchFamily="49" charset="0"/>
              </a:rPr>
              <a:t>y.FirstName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;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}</a:t>
            </a:r>
            <a:endParaRPr lang="en-US" sz="1600" dirty="0">
              <a:latin typeface="Consolas" pitchFamily="49" charset="0"/>
              <a:cs typeface="Consolas" pitchFamily="49" charset="0"/>
            </a:endParaRP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600" b="1" dirty="0" smtClean="0">
                <a:latin typeface="Consolas" pitchFamily="49" charset="0"/>
                <a:cs typeface="Consolas" pitchFamily="49" charset="0"/>
              </a:rPr>
              <a:t>public </a:t>
            </a:r>
            <a:r>
              <a:rPr lang="en-US" sz="1600" b="1" dirty="0">
                <a:latin typeface="Consolas" pitchFamily="49" charset="0"/>
                <a:cs typeface="Consolas" pitchFamily="49" charset="0"/>
              </a:rPr>
              <a:t>override </a:t>
            </a:r>
            <a:r>
              <a:rPr lang="en-US" sz="1600" b="1" dirty="0" err="1">
                <a:latin typeface="Consolas" pitchFamily="49" charset="0"/>
                <a:cs typeface="Consolas" pitchFamily="49" charset="0"/>
              </a:rPr>
              <a:t>int</a:t>
            </a:r>
            <a:r>
              <a:rPr lang="en-US" sz="1600" b="1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600" b="1" dirty="0" err="1">
                <a:latin typeface="Consolas" pitchFamily="49" charset="0"/>
                <a:cs typeface="Consolas" pitchFamily="49" charset="0"/>
              </a:rPr>
              <a:t>GetHashCode</a:t>
            </a:r>
            <a:r>
              <a:rPr lang="en-US" sz="1600" b="1" dirty="0">
                <a:latin typeface="Consolas" pitchFamily="49" charset="0"/>
                <a:cs typeface="Consolas" pitchFamily="49" charset="0"/>
              </a:rPr>
              <a:t> (Customer </a:t>
            </a:r>
            <a:r>
              <a:rPr lang="en-US" sz="1600" b="1" dirty="0" err="1">
                <a:latin typeface="Consolas" pitchFamily="49" charset="0"/>
                <a:cs typeface="Consolas" pitchFamily="49" charset="0"/>
              </a:rPr>
              <a:t>obj</a:t>
            </a:r>
            <a:r>
              <a:rPr lang="en-US" sz="1600" b="1" dirty="0">
                <a:latin typeface="Consolas" pitchFamily="49" charset="0"/>
                <a:cs typeface="Consolas" pitchFamily="49" charset="0"/>
              </a:rPr>
              <a:t>)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{</a:t>
            </a:r>
            <a:endParaRPr lang="en-US" sz="1600" dirty="0">
              <a:latin typeface="Consolas" pitchFamily="49" charset="0"/>
              <a:cs typeface="Consolas" pitchFamily="49" charset="0"/>
            </a:endParaRP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return 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(</a:t>
            </a:r>
            <a:r>
              <a:rPr lang="en-US" sz="1600" dirty="0" err="1">
                <a:latin typeface="Consolas" pitchFamily="49" charset="0"/>
                <a:cs typeface="Consolas" pitchFamily="49" charset="0"/>
              </a:rPr>
              <a:t>obj.LastName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 + ";" + </a:t>
            </a:r>
            <a:r>
              <a:rPr lang="en-US" sz="1600" dirty="0" err="1">
                <a:latin typeface="Consolas" pitchFamily="49" charset="0"/>
                <a:cs typeface="Consolas" pitchFamily="49" charset="0"/>
              </a:rPr>
              <a:t>obj.FirstName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).</a:t>
            </a:r>
            <a:r>
              <a:rPr lang="en-US" sz="1600" dirty="0" err="1">
                <a:latin typeface="Consolas" pitchFamily="49" charset="0"/>
                <a:cs typeface="Consolas" pitchFamily="49" charset="0"/>
              </a:rPr>
              <a:t>GetHashCode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();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}</a:t>
            </a:r>
            <a:endParaRPr lang="en-US" sz="1600" dirty="0">
              <a:latin typeface="Consolas" pitchFamily="49" charset="0"/>
              <a:cs typeface="Consolas" pitchFamily="49" charset="0"/>
            </a:endParaRPr>
          </a:p>
          <a:p>
            <a:r>
              <a:rPr lang="en-US" sz="1600" dirty="0">
                <a:latin typeface="Consolas" pitchFamily="49" charset="0"/>
                <a:cs typeface="Consolas" pitchFamily="49" charset="0"/>
              </a:rPr>
              <a:t>}</a:t>
            </a:r>
            <a:endParaRPr lang="ru-RU" sz="1600" dirty="0" smtClean="0"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5824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IEqualityComparer</a:t>
            </a:r>
            <a:r>
              <a:rPr lang="en-US" dirty="0"/>
              <a:t> </a:t>
            </a:r>
            <a:r>
              <a:rPr lang="ru-RU" dirty="0"/>
              <a:t>и </a:t>
            </a:r>
            <a:r>
              <a:rPr lang="en-US" dirty="0" err="1"/>
              <a:t>IEqualityComparer</a:t>
            </a:r>
            <a:r>
              <a:rPr lang="en-US" dirty="0"/>
              <a:t>&lt;T&gt;</a:t>
            </a:r>
            <a:endParaRPr lang="ru-RU" dirty="0"/>
          </a:p>
        </p:txBody>
      </p:sp>
      <p:sp>
        <p:nvSpPr>
          <p:cNvPr id="4" name="Блок-схема: документ 3"/>
          <p:cNvSpPr/>
          <p:nvPr/>
        </p:nvSpPr>
        <p:spPr bwMode="auto">
          <a:xfrm>
            <a:off x="335280" y="783612"/>
            <a:ext cx="9471660" cy="2721591"/>
          </a:xfrm>
          <a:prstGeom prst="flowChartDocument">
            <a:avLst/>
          </a:prstGeom>
          <a:solidFill>
            <a:schemeClr val="bg1"/>
          </a:solidFill>
          <a:ln>
            <a:headEnd/>
            <a:tailEnd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sz="1600" dirty="0" smtClean="0">
                <a:latin typeface="Consolas" pitchFamily="49" charset="0"/>
                <a:cs typeface="Consolas" pitchFamily="49" charset="0"/>
              </a:rPr>
              <a:t>Customer c1 = new Customer ("</a:t>
            </a:r>
            <a:r>
              <a:rPr lang="en-US" sz="1600" dirty="0" err="1" smtClean="0">
                <a:latin typeface="Consolas" pitchFamily="49" charset="0"/>
                <a:cs typeface="Consolas" pitchFamily="49" charset="0"/>
              </a:rPr>
              <a:t>Bloggs</a:t>
            </a: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", "Joe");</a:t>
            </a:r>
          </a:p>
          <a:p>
            <a:r>
              <a:rPr lang="en-US" sz="1600" dirty="0" smtClean="0">
                <a:latin typeface="Consolas" pitchFamily="49" charset="0"/>
                <a:cs typeface="Consolas" pitchFamily="49" charset="0"/>
              </a:rPr>
              <a:t>Customer c2 = new Customer ("</a:t>
            </a:r>
            <a:r>
              <a:rPr lang="en-US" sz="1600" dirty="0" err="1" smtClean="0">
                <a:latin typeface="Consolas" pitchFamily="49" charset="0"/>
                <a:cs typeface="Consolas" pitchFamily="49" charset="0"/>
              </a:rPr>
              <a:t>Bloggs</a:t>
            </a: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", "Joe");</a:t>
            </a:r>
            <a:endParaRPr lang="ru-RU" sz="1600" dirty="0" smtClean="0">
              <a:latin typeface="Consolas" pitchFamily="49" charset="0"/>
              <a:cs typeface="Consolas" pitchFamily="49" charset="0"/>
            </a:endParaRP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...</a:t>
            </a:r>
          </a:p>
          <a:p>
            <a:r>
              <a:rPr lang="it-IT" sz="1600" dirty="0">
                <a:latin typeface="Consolas" pitchFamily="49" charset="0"/>
                <a:cs typeface="Consolas" pitchFamily="49" charset="0"/>
              </a:rPr>
              <a:t>Console.WriteLine (c1 == c2); // False</a:t>
            </a:r>
          </a:p>
          <a:p>
            <a:r>
              <a:rPr lang="it-IT" sz="1600" dirty="0">
                <a:latin typeface="Consolas" pitchFamily="49" charset="0"/>
                <a:cs typeface="Consolas" pitchFamily="49" charset="0"/>
              </a:rPr>
              <a:t>Console.WriteLine (c1.Equals (c2)); // </a:t>
            </a:r>
            <a:r>
              <a:rPr lang="it-IT" sz="1600" dirty="0" smtClean="0">
                <a:latin typeface="Consolas" pitchFamily="49" charset="0"/>
                <a:cs typeface="Consolas" pitchFamily="49" charset="0"/>
              </a:rPr>
              <a:t>False</a:t>
            </a:r>
            <a:endParaRPr lang="ru-RU" sz="1600" dirty="0" smtClean="0">
              <a:latin typeface="Consolas" pitchFamily="49" charset="0"/>
              <a:cs typeface="Consolas" pitchFamily="49" charset="0"/>
            </a:endParaRP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...</a:t>
            </a:r>
          </a:p>
          <a:p>
            <a:r>
              <a:rPr lang="en-US" sz="1600" dirty="0" err="1">
                <a:latin typeface="Consolas" pitchFamily="49" charset="0"/>
                <a:cs typeface="Consolas" pitchFamily="49" charset="0"/>
              </a:rPr>
              <a:t>var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 d = new Dictionary&lt;Customer, string&gt;();</a:t>
            </a:r>
          </a:p>
          <a:p>
            <a:r>
              <a:rPr lang="en-US" sz="1600" dirty="0" smtClean="0">
                <a:latin typeface="Consolas" pitchFamily="49" charset="0"/>
                <a:cs typeface="Consolas" pitchFamily="49" charset="0"/>
              </a:rPr>
              <a:t>d[c1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] = "Joe";</a:t>
            </a:r>
          </a:p>
          <a:p>
            <a:r>
              <a:rPr lang="en-US" sz="1600" dirty="0" err="1">
                <a:latin typeface="Consolas" pitchFamily="49" charset="0"/>
                <a:cs typeface="Consolas" pitchFamily="49" charset="0"/>
              </a:rPr>
              <a:t>Console.WriteLine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 (</a:t>
            </a:r>
            <a:r>
              <a:rPr lang="en-US" sz="1600" dirty="0" err="1" smtClean="0">
                <a:latin typeface="Consolas" pitchFamily="49" charset="0"/>
                <a:cs typeface="Consolas" pitchFamily="49" charset="0"/>
              </a:rPr>
              <a:t>d.ContainsKey</a:t>
            </a: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(c2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)); // False</a:t>
            </a:r>
            <a:endParaRPr lang="ru-RU" sz="1600" dirty="0" smtClean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Блок-схема: документ 5"/>
          <p:cNvSpPr/>
          <p:nvPr/>
        </p:nvSpPr>
        <p:spPr bwMode="auto">
          <a:xfrm>
            <a:off x="317765" y="3124200"/>
            <a:ext cx="9471660" cy="1447800"/>
          </a:xfrm>
          <a:prstGeom prst="flowChartDocument">
            <a:avLst/>
          </a:prstGeom>
          <a:solidFill>
            <a:schemeClr val="bg1"/>
          </a:solidFill>
          <a:ln>
            <a:headEnd/>
            <a:tailEnd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sz="1600" dirty="0" err="1">
                <a:latin typeface="Consolas" pitchFamily="49" charset="0"/>
                <a:cs typeface="Consolas" pitchFamily="49" charset="0"/>
              </a:rPr>
              <a:t>var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600" dirty="0" err="1">
                <a:latin typeface="Consolas" pitchFamily="49" charset="0"/>
                <a:cs typeface="Consolas" pitchFamily="49" charset="0"/>
              </a:rPr>
              <a:t>eqComparer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 = new </a:t>
            </a:r>
            <a:r>
              <a:rPr lang="en-US" sz="1600" dirty="0" err="1">
                <a:latin typeface="Consolas" pitchFamily="49" charset="0"/>
                <a:cs typeface="Consolas" pitchFamily="49" charset="0"/>
              </a:rPr>
              <a:t>LastFirstEqComparer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();</a:t>
            </a:r>
          </a:p>
          <a:p>
            <a:r>
              <a:rPr lang="en-US" sz="1600" dirty="0" err="1">
                <a:latin typeface="Consolas" pitchFamily="49" charset="0"/>
                <a:cs typeface="Consolas" pitchFamily="49" charset="0"/>
              </a:rPr>
              <a:t>var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 d = new Dictionary&lt;Customer, string&gt; (</a:t>
            </a:r>
            <a:r>
              <a:rPr lang="en-US" sz="1600" dirty="0" err="1">
                <a:latin typeface="Consolas" pitchFamily="49" charset="0"/>
                <a:cs typeface="Consolas" pitchFamily="49" charset="0"/>
              </a:rPr>
              <a:t>eqComparer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);</a:t>
            </a:r>
          </a:p>
          <a:p>
            <a:r>
              <a:rPr lang="en-US" sz="1600" dirty="0">
                <a:latin typeface="Consolas" pitchFamily="49" charset="0"/>
                <a:cs typeface="Consolas" pitchFamily="49" charset="0"/>
              </a:rPr>
              <a:t>d [c1] = "Joe";</a:t>
            </a:r>
          </a:p>
          <a:p>
            <a:r>
              <a:rPr lang="en-US" sz="1600" dirty="0" err="1">
                <a:latin typeface="Consolas" pitchFamily="49" charset="0"/>
                <a:cs typeface="Consolas" pitchFamily="49" charset="0"/>
              </a:rPr>
              <a:t>Console.WriteLine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 (</a:t>
            </a:r>
            <a:r>
              <a:rPr lang="en-US" sz="1600" dirty="0" err="1">
                <a:latin typeface="Consolas" pitchFamily="49" charset="0"/>
                <a:cs typeface="Consolas" pitchFamily="49" charset="0"/>
              </a:rPr>
              <a:t>d.ContainsKey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 (c2)); // True</a:t>
            </a:r>
            <a:endParaRPr lang="ru-RU" sz="1600" dirty="0" smtClean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Блок-схема: документ 6"/>
          <p:cNvSpPr/>
          <p:nvPr/>
        </p:nvSpPr>
        <p:spPr bwMode="auto">
          <a:xfrm>
            <a:off x="335280" y="4572000"/>
            <a:ext cx="9471660" cy="1828800"/>
          </a:xfrm>
          <a:prstGeom prst="flowChartDocument">
            <a:avLst/>
          </a:prstGeom>
          <a:solidFill>
            <a:schemeClr val="bg1"/>
          </a:solidFill>
          <a:ln>
            <a:headEnd/>
            <a:tailEnd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endParaRPr lang="ru-RU" sz="1600" dirty="0" smtClean="0">
              <a:latin typeface="Consolas" pitchFamily="49" charset="0"/>
              <a:cs typeface="Consolas" pitchFamily="49" charset="0"/>
            </a:endParaRPr>
          </a:p>
          <a:p>
            <a:r>
              <a:rPr lang="en-US" sz="1600" dirty="0" smtClean="0">
                <a:latin typeface="Consolas" pitchFamily="49" charset="0"/>
                <a:cs typeface="Consolas" pitchFamily="49" charset="0"/>
              </a:rPr>
              <a:t>static </a:t>
            </a:r>
            <a:r>
              <a:rPr lang="en-US" sz="1600" dirty="0" err="1">
                <a:latin typeface="Consolas" pitchFamily="49" charset="0"/>
                <a:cs typeface="Consolas" pitchFamily="49" charset="0"/>
              </a:rPr>
              <a:t>bool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 Foo&lt;T&gt; (T x, T y)</a:t>
            </a:r>
          </a:p>
          <a:p>
            <a:r>
              <a:rPr lang="en-US" sz="1600" dirty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600" dirty="0" err="1" smtClean="0">
                <a:latin typeface="Consolas" pitchFamily="49" charset="0"/>
                <a:cs typeface="Consolas" pitchFamily="49" charset="0"/>
              </a:rPr>
              <a:t>bool</a:t>
            </a: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same = </a:t>
            </a:r>
            <a:r>
              <a:rPr lang="en-US" sz="1600" dirty="0" err="1">
                <a:latin typeface="Consolas" pitchFamily="49" charset="0"/>
                <a:cs typeface="Consolas" pitchFamily="49" charset="0"/>
              </a:rPr>
              <a:t>EqualityComparer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&lt;T&gt;.</a:t>
            </a:r>
            <a:r>
              <a:rPr lang="en-US" sz="1600" b="1" dirty="0" err="1" smtClean="0">
                <a:latin typeface="Consolas" pitchFamily="49" charset="0"/>
                <a:cs typeface="Consolas" pitchFamily="49" charset="0"/>
              </a:rPr>
              <a:t>Default</a:t>
            </a:r>
            <a:r>
              <a:rPr lang="en-US" sz="1600" dirty="0" err="1" smtClean="0">
                <a:latin typeface="Consolas" pitchFamily="49" charset="0"/>
                <a:cs typeface="Consolas" pitchFamily="49" charset="0"/>
              </a:rPr>
              <a:t>.Equals</a:t>
            </a: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(x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, y</a:t>
            </a: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);</a:t>
            </a:r>
          </a:p>
          <a:p>
            <a:r>
              <a:rPr lang="en-US" sz="16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   //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изначально проверяет реализует ли тип </a:t>
            </a: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T 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интерфейс </a:t>
            </a:r>
            <a:r>
              <a:rPr lang="en-US" sz="1600" dirty="0" err="1" smtClean="0">
                <a:latin typeface="Consolas" pitchFamily="49" charset="0"/>
                <a:cs typeface="Consolas" pitchFamily="49" charset="0"/>
              </a:rPr>
              <a:t>IEquatable</a:t>
            </a:r>
            <a:endParaRPr lang="en-US" sz="1600" dirty="0">
              <a:latin typeface="Consolas" pitchFamily="49" charset="0"/>
              <a:cs typeface="Consolas" pitchFamily="49" charset="0"/>
            </a:endParaRP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...</a:t>
            </a:r>
            <a:endParaRPr lang="ru-RU" sz="1600" dirty="0" smtClean="0">
              <a:latin typeface="Consolas" pitchFamily="49" charset="0"/>
              <a:cs typeface="Consolas" pitchFamily="49" charset="0"/>
            </a:endParaRPr>
          </a:p>
          <a:p>
            <a:r>
              <a:rPr lang="en-US" sz="1600" dirty="0" smtClean="0">
                <a:latin typeface="Consolas" pitchFamily="49" charset="0"/>
                <a:cs typeface="Consolas" pitchFamily="49" charset="0"/>
              </a:rPr>
              <a:t>}</a:t>
            </a:r>
            <a:endParaRPr lang="ru-RU" sz="1600" dirty="0" smtClean="0"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7394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resentation_Template_Aug_2008_blue_line_automated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>
          <a:headEnd/>
          <a:tailEnd/>
        </a:ln>
        <a:effectLst>
          <a:innerShdw blurRad="63500" dist="50800" dir="2700000">
            <a:prstClr val="black">
              <a:alpha val="50000"/>
            </a:prstClr>
          </a:innerShdw>
        </a:effectLst>
      </a:spPr>
      <a:bodyPr vert="horz" wrap="square" lIns="91440" tIns="45720" rIns="91440" bIns="45720" numCol="1" rtlCol="0" anchor="ctr" anchorCtr="0" compatLnSpc="1">
        <a:prstTxWarp prst="textNoShape">
          <a:avLst/>
        </a:prstTxWarp>
      </a:bodyPr>
      <a:lstStyle>
        <a:defPPr algn="ctr">
          <a:spcAft>
            <a:spcPts val="1000"/>
          </a:spcAft>
          <a:defRPr dirty="0" err="1" smtClean="0"/>
        </a:defPPr>
      </a:lstStyle>
      <a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75146E524073F468C4FC57E5B2789C1" ma:contentTypeVersion="0" ma:contentTypeDescription="Create a new document." ma:contentTypeScope="" ma:versionID="2cd562bb1c5679eea0696edea0d34439">
  <xsd:schema xmlns:xsd="http://www.w3.org/2001/XMLSchema" xmlns:p="http://schemas.microsoft.com/office/2006/metadata/properties" targetNamespace="http://schemas.microsoft.com/office/2006/metadata/properties" ma:root="true" ma:fieldsID="4aeb20c0e3442673af7ee10786458764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3.xml><?xml version="1.0" encoding="utf-8"?>
<p:properties xmlns:p="http://schemas.microsoft.com/office/2006/metadata/properties" xmlns:xsi="http://www.w3.org/2001/XMLSchema-instance">
  <documentManagement/>
</p:properties>
</file>

<file path=customXml/itemProps1.xml><?xml version="1.0" encoding="utf-8"?>
<ds:datastoreItem xmlns:ds="http://schemas.openxmlformats.org/officeDocument/2006/customXml" ds:itemID="{AC39EE30-2332-4187-B3E5-769508514A1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34CAA0A-5047-4F67-A62F-383038D28FE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customXml/itemProps3.xml><?xml version="1.0" encoding="utf-8"?>
<ds:datastoreItem xmlns:ds="http://schemas.openxmlformats.org/officeDocument/2006/customXml" ds:itemID="{F6F96B3B-5B2C-4996-9E02-395DA9EA8E7E}">
  <ds:schemaRefs>
    <ds:schemaRef ds:uri="http://schemas.microsoft.com/office/2006/metadata/properties"/>
    <ds:schemaRef ds:uri="http://purl.org/dc/elements/1.1/"/>
    <ds:schemaRef ds:uri="http://schemas.openxmlformats.org/package/2006/metadata/core-properties"/>
    <ds:schemaRef ds:uri="http://www.w3.org/XML/1998/namespace"/>
    <ds:schemaRef ds:uri="http://schemas.microsoft.com/office/2006/documentManagement/types"/>
    <ds:schemaRef ds:uri="http://purl.org/dc/terms/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Presentation_Template_Aug_2008_blue_line_automated</Template>
  <TotalTime>17756</TotalTime>
  <Words>7954</Words>
  <Application>Microsoft Macintosh PowerPoint</Application>
  <PresentationFormat>Custom</PresentationFormat>
  <Paragraphs>1402</Paragraphs>
  <Slides>106</Slides>
  <Notes>27</Notes>
  <HiddenSlides>1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106</vt:i4>
      </vt:variant>
    </vt:vector>
  </HeadingPairs>
  <TitlesOfParts>
    <vt:vector size="116" baseType="lpstr">
      <vt:lpstr>Arial</vt:lpstr>
      <vt:lpstr>Arial Black</vt:lpstr>
      <vt:lpstr>Calibri</vt:lpstr>
      <vt:lpstr>Consolas</vt:lpstr>
      <vt:lpstr>Courier</vt:lpstr>
      <vt:lpstr>Helvetica LT Std</vt:lpstr>
      <vt:lpstr>Narkisim</vt:lpstr>
      <vt:lpstr>NewBaskerville</vt:lpstr>
      <vt:lpstr>Wingdings</vt:lpstr>
      <vt:lpstr>Presentation_Template_Aug_2008_blue_line_automated</vt:lpstr>
      <vt:lpstr>PowerPoint Presentation</vt:lpstr>
      <vt:lpstr>Почему необходимы обобщения</vt:lpstr>
      <vt:lpstr>Почему необходимы обобщения</vt:lpstr>
      <vt:lpstr>Почему необходимы обобщения</vt:lpstr>
      <vt:lpstr>Почему необходимы обобщения</vt:lpstr>
      <vt:lpstr>Почему необходимы обобщения</vt:lpstr>
      <vt:lpstr>Почему необходимы обобщения</vt:lpstr>
      <vt:lpstr>Определение пользовательских обобщенных типов</vt:lpstr>
      <vt:lpstr>Внутреннее устройство обобщенных типов</vt:lpstr>
      <vt:lpstr>Внутреннее устройство обобщенных типов</vt:lpstr>
      <vt:lpstr>Внутреннее устройство обобщенных типов</vt:lpstr>
      <vt:lpstr>Внутреннее устройство обобщенных типов</vt:lpstr>
      <vt:lpstr>Внутреннее устройство обобщенных типов</vt:lpstr>
      <vt:lpstr>Определение пользовательских обобщенных типов</vt:lpstr>
      <vt:lpstr>Добавление ограничений для обобщенных типов</vt:lpstr>
      <vt:lpstr>Добавление ограничений для обобщенных типов. Ограничение ссылочного типа</vt:lpstr>
      <vt:lpstr>Добавление ограничений для обобщенных типов. Ограничение значимого типа</vt:lpstr>
      <vt:lpstr>Добавление ограничений для обобщенных типов. Ограничение конструктора</vt:lpstr>
      <vt:lpstr>Добавление ограничений для обобщенных типов. Ограничение преобразования типа</vt:lpstr>
      <vt:lpstr>Добавление ограничений для обобщенных типов</vt:lpstr>
      <vt:lpstr>Добавление ограничений для обобщенных типов</vt:lpstr>
      <vt:lpstr>Обобщенные методы</vt:lpstr>
      <vt:lpstr>Определение обобщенного метода</vt:lpstr>
      <vt:lpstr>Определение обобщенного метода</vt:lpstr>
      <vt:lpstr>Использование обобщенных методов</vt:lpstr>
      <vt:lpstr>Использование обобщенных делегатов .NET Framework</vt:lpstr>
      <vt:lpstr>Использование обобщенных делегатов .NET Framework</vt:lpstr>
      <vt:lpstr>Определение обобщенных интерфейсов</vt:lpstr>
      <vt:lpstr>Что такое ковариантность</vt:lpstr>
      <vt:lpstr>Что такое инвариантность</vt:lpstr>
      <vt:lpstr>Определение и реализация ковариантного интерфейса</vt:lpstr>
      <vt:lpstr>Определение и реализация ковариантного интерфейса</vt:lpstr>
      <vt:lpstr>Определение и реализация контравариантного интерфейса</vt:lpstr>
      <vt:lpstr>Определение и реализация контравариантного интерфейса</vt:lpstr>
      <vt:lpstr>Определение и реализация контравариантного интерфейса</vt:lpstr>
      <vt:lpstr>Определение и реализация контравариантного интерфейса</vt:lpstr>
      <vt:lpstr>Коллекции</vt:lpstr>
      <vt:lpstr>Обобщенные интерфейсы коллекций .NET Framework</vt:lpstr>
      <vt:lpstr>Шаблон проектирования «Итератор»</vt:lpstr>
      <vt:lpstr>PowerPoint Presentation</vt:lpstr>
      <vt:lpstr>Шаблон проектирования «Итератор»</vt:lpstr>
      <vt:lpstr>Шаблон проектирования «Итератор»</vt:lpstr>
      <vt:lpstr>Что такое итератор?</vt:lpstr>
      <vt:lpstr>Шаблон проектирования «Итератор»</vt:lpstr>
      <vt:lpstr>Шаблон проектирования «Итератор»</vt:lpstr>
      <vt:lpstr>Шаблон проектирования «Итератор»</vt:lpstr>
      <vt:lpstr>Шаблон проектирования «Итератор»</vt:lpstr>
      <vt:lpstr>Итерация по коллекции</vt:lpstr>
      <vt:lpstr>Что такое перечислитель?</vt:lpstr>
      <vt:lpstr>Что такое перечислитель?</vt:lpstr>
      <vt:lpstr>Что такое перечислитель?</vt:lpstr>
      <vt:lpstr>Что такое интерфейс IEnumerable&lt;T&gt;?</vt:lpstr>
      <vt:lpstr>Что такое интерфейс IEnumerable&lt;T&gt;?</vt:lpstr>
      <vt:lpstr>Что такое интерфейс IEnumerator&lt;T&gt;?</vt:lpstr>
      <vt:lpstr>Реализация перечислителя вручную на основе интерфейсов IEnumerable или IEnumerable&lt;T&gt;</vt:lpstr>
      <vt:lpstr>Реализация перечислителя вручную на основе интерфейсов IEnumerable или IEnumerable&lt;T&gt;</vt:lpstr>
      <vt:lpstr>Реализация перечислителя с помощью итератора</vt:lpstr>
      <vt:lpstr>Реализация перечислителя с помощью итератора</vt:lpstr>
      <vt:lpstr>Реализация перечислителя с помощью итератора</vt:lpstr>
      <vt:lpstr>Реализация перечислителя с помощью итератора</vt:lpstr>
      <vt:lpstr>Реализация перечислителя с помощью итератора</vt:lpstr>
      <vt:lpstr>Что такое перечислитель?</vt:lpstr>
      <vt:lpstr>Что такое перечислитель?</vt:lpstr>
      <vt:lpstr>Реализация перечислителя с помощью итератора</vt:lpstr>
      <vt:lpstr>Реализация перечислителя с помощью итератора</vt:lpstr>
      <vt:lpstr>Реализация перечислителя с помощью итератора</vt:lpstr>
      <vt:lpstr>Реализация перечислителя с помощью итератора</vt:lpstr>
      <vt:lpstr>Блок finally внутри блока итераторов</vt:lpstr>
      <vt:lpstr>Обобщенные интерфейсы коллекций .NET Framework</vt:lpstr>
      <vt:lpstr>PowerPoint Presentation</vt:lpstr>
      <vt:lpstr>Интерфейсы ICollection и IList. ICollection&lt;T&gt; and ICollection</vt:lpstr>
      <vt:lpstr>Интерфейсы IList&lt;T&gt; и IList</vt:lpstr>
      <vt:lpstr>Интерфейсы IReadOnlyList&lt;T&gt; (Framework 4.5)</vt:lpstr>
      <vt:lpstr>Списки, очереди, стеки, наборы</vt:lpstr>
      <vt:lpstr>List&lt;T&gt; и ArrayList</vt:lpstr>
      <vt:lpstr>List&lt;T&gt; и ArrayList</vt:lpstr>
      <vt:lpstr>List&lt;T&gt; и ArrayList</vt:lpstr>
      <vt:lpstr>LinkedList&lt;T&gt;</vt:lpstr>
      <vt:lpstr>Queue&lt;T&gt; и Queue</vt:lpstr>
      <vt:lpstr>Stack&lt;T&gt; и Stack</vt:lpstr>
      <vt:lpstr>BitArray</vt:lpstr>
      <vt:lpstr>HashSet&lt;T&gt; и SortedSet&lt;T&gt; (ISet&lt;T&gt;)</vt:lpstr>
      <vt:lpstr>Словари. IDictionary,  IDictionary &lt;TKey, TValue&gt;</vt:lpstr>
      <vt:lpstr>IDictionary &lt;TKey, TValue&gt;</vt:lpstr>
      <vt:lpstr>IDictionary</vt:lpstr>
      <vt:lpstr>Dictionary &lt;TKey, TValue&gt; и Hashtable</vt:lpstr>
      <vt:lpstr>Использование инициализаторов коллекции</vt:lpstr>
      <vt:lpstr>Настраиваемые коллекции и прокси</vt:lpstr>
      <vt:lpstr>Настраиваемые коллекции и прокси</vt:lpstr>
      <vt:lpstr>Настраиваемые коллекции и прокси</vt:lpstr>
      <vt:lpstr>Настраиваемые коллекции и прокси</vt:lpstr>
      <vt:lpstr>Настраиваемые коллекции и прокси</vt:lpstr>
      <vt:lpstr>Настраиваемые коллекции и прокси</vt:lpstr>
      <vt:lpstr>Определение эквивалентности и порядка</vt:lpstr>
      <vt:lpstr>Определение эквивалентности и порядка</vt:lpstr>
      <vt:lpstr>IEqualityComparer и IEqualityComparer&lt;T&gt;</vt:lpstr>
      <vt:lpstr>IEqualityComparer и IEqualityComparer&lt;T&gt;</vt:lpstr>
      <vt:lpstr>IEqualityComparer и IEqualityComparer&lt;T&gt;</vt:lpstr>
      <vt:lpstr>IEqualityComparer и IEqualityComparer&lt;T&gt;</vt:lpstr>
      <vt:lpstr>IComparer и IComparer&lt;T&gt;</vt:lpstr>
      <vt:lpstr>IComparer и IComparer&lt;T&gt;</vt:lpstr>
      <vt:lpstr>StringComparer</vt:lpstr>
      <vt:lpstr>IStructuralEquatable and IStructuralComparable</vt:lpstr>
      <vt:lpstr>IStructuralEquatable and IStructuralComparable</vt:lpstr>
      <vt:lpstr>PowerPoint Presentation</vt:lpstr>
      <vt:lpstr>PowerPoint Presentation</vt:lpstr>
    </vt:vector>
  </TitlesOfParts>
  <Company>EPAM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NET.C#.11 Коллекции и обобщенные типы</dc:title>
  <dc:creator>Anzhelika Kravchuk</dc:creator>
  <cp:lastModifiedBy>Microsoft Office User</cp:lastModifiedBy>
  <cp:revision>1109</cp:revision>
  <dcterms:created xsi:type="dcterms:W3CDTF">2008-09-08T12:48:20Z</dcterms:created>
  <dcterms:modified xsi:type="dcterms:W3CDTF">2017-09-07T09:00:55Z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0x010100175146E524073F468C4FC57E5B2789C1</vt:lpwstr>
  </property>
</Properties>
</file>